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7" r:id="rId1"/>
  </p:sldMasterIdLst>
  <p:sldIdLst>
    <p:sldId id="259" r:id="rId2"/>
    <p:sldId id="260" r:id="rId3"/>
    <p:sldId id="261" r:id="rId4"/>
    <p:sldId id="262" r:id="rId5"/>
    <p:sldId id="275" r:id="rId6"/>
    <p:sldId id="276" r:id="rId7"/>
    <p:sldId id="264" r:id="rId8"/>
    <p:sldId id="277" r:id="rId9"/>
    <p:sldId id="265" r:id="rId10"/>
    <p:sldId id="287" r:id="rId11"/>
    <p:sldId id="288" r:id="rId12"/>
    <p:sldId id="289" r:id="rId13"/>
    <p:sldId id="278" r:id="rId14"/>
    <p:sldId id="266" r:id="rId15"/>
    <p:sldId id="267" r:id="rId16"/>
    <p:sldId id="268" r:id="rId17"/>
    <p:sldId id="281" r:id="rId18"/>
    <p:sldId id="269" r:id="rId19"/>
    <p:sldId id="270" r:id="rId20"/>
    <p:sldId id="282" r:id="rId21"/>
    <p:sldId id="283" r:id="rId22"/>
    <p:sldId id="284" r:id="rId23"/>
    <p:sldId id="274"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324" r:id="rId42"/>
    <p:sldId id="326" r:id="rId43"/>
    <p:sldId id="325" r:id="rId44"/>
    <p:sldId id="330" r:id="rId45"/>
    <p:sldId id="333" r:id="rId46"/>
    <p:sldId id="334" r:id="rId47"/>
    <p:sldId id="335" r:id="rId48"/>
    <p:sldId id="331" r:id="rId49"/>
    <p:sldId id="336" r:id="rId50"/>
    <p:sldId id="337" r:id="rId51"/>
    <p:sldId id="338" r:id="rId52"/>
    <p:sldId id="350" r:id="rId53"/>
    <p:sldId id="351" r:id="rId54"/>
    <p:sldId id="339" r:id="rId55"/>
    <p:sldId id="340" r:id="rId56"/>
    <p:sldId id="341" r:id="rId57"/>
    <p:sldId id="327" r:id="rId58"/>
    <p:sldId id="290"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8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24FB319-408F-4B57-95FC-213113A36553}" type="datetimeFigureOut">
              <a:rPr lang="en-US" smtClean="0"/>
              <a:t>8/16/2023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0AE3085-DAF0-4F9D-B196-6B0FE55CC83D}"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5518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4FB319-408F-4B57-95FC-213113A36553}" type="datetimeFigureOut">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1045154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0822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38244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29019950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8095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033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4FB319-408F-4B57-95FC-213113A36553}"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41484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4FB319-408F-4B57-95FC-213113A36553}"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8230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4FB319-408F-4B57-95FC-213113A36553}"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762809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4FB319-408F-4B57-95FC-213113A36553}" type="datetimeFigureOut">
              <a:rPr lang="en-US" smtClean="0"/>
              <a:t>8/16/2023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AE3085-DAF0-4F9D-B196-6B0FE55CC83D}"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7054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4FB319-408F-4B57-95FC-213113A36553}" type="datetimeFigureOut">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1589970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4FB319-408F-4B57-95FC-213113A36553}" type="datetimeFigureOut">
              <a:rPr lang="en-US" smtClean="0"/>
              <a:t>8/16/2023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AE3085-DAF0-4F9D-B196-6B0FE55CC83D}"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1126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4FB319-408F-4B57-95FC-213113A36553}" type="datetimeFigureOut">
              <a:rPr lang="en-US" smtClean="0"/>
              <a:t>8/16/2023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AE3085-DAF0-4F9D-B196-6B0FE55CC83D}"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1711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4FB319-408F-4B57-95FC-213113A36553}" type="datetimeFigureOut">
              <a:rPr lang="en-US" smtClean="0"/>
              <a:t>8/16/2023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3478688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4FB319-408F-4B57-95FC-213113A36553}" type="datetimeFigureOut">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3085-DAF0-4F9D-B196-6B0FE55CC83D}"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577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4FB319-408F-4B57-95FC-213113A36553}" type="datetimeFigureOut">
              <a:rPr lang="en-US" smtClean="0"/>
              <a:t>8/16/2023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AE3085-DAF0-4F9D-B196-6B0FE55CC83D}" type="slidenum">
              <a:rPr lang="en-US" smtClean="0"/>
              <a:t>‹#›</a:t>
            </a:fld>
            <a:endParaRPr lang="en-US"/>
          </a:p>
        </p:txBody>
      </p:sp>
    </p:spTree>
    <p:extLst>
      <p:ext uri="{BB962C8B-B14F-4D97-AF65-F5344CB8AC3E}">
        <p14:creationId xmlns:p14="http://schemas.microsoft.com/office/powerpoint/2010/main" val="1900370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4FB319-408F-4B57-95FC-213113A36553}" type="datetimeFigureOut">
              <a:rPr lang="en-US" smtClean="0"/>
              <a:t>8/16/2023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0AE3085-DAF0-4F9D-B196-6B0FE55CC83D}" type="slidenum">
              <a:rPr lang="en-US" smtClean="0"/>
              <a:t>‹#›</a:t>
            </a:fld>
            <a:endParaRPr lang="en-US"/>
          </a:p>
        </p:txBody>
      </p:sp>
    </p:spTree>
    <p:extLst>
      <p:ext uri="{BB962C8B-B14F-4D97-AF65-F5344CB8AC3E}">
        <p14:creationId xmlns:p14="http://schemas.microsoft.com/office/powerpoint/2010/main" val="37145597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75606" y="2905138"/>
            <a:ext cx="6558206" cy="645113"/>
          </a:xfrm>
          <a:prstGeom prst="rect">
            <a:avLst/>
          </a:prstGeom>
        </p:spPr>
        <p:txBody>
          <a:bodyPr wrap="none">
            <a:spAutoFit/>
          </a:bodyPr>
          <a:lstStyle/>
          <a:p>
            <a:pPr lvl="2">
              <a:lnSpc>
                <a:spcPct val="107000"/>
              </a:lnSpc>
              <a:spcAft>
                <a:spcPts val="800"/>
              </a:spcAft>
            </a:pPr>
            <a:r>
              <a:rPr lang="en-US" sz="3600" dirty="0">
                <a:latin typeface="Times New Roman" panose="02020603050405020304" pitchFamily="18" charset="0"/>
                <a:ea typeface="Calibri" panose="020F0502020204030204" pitchFamily="34" charset="0"/>
                <a:cs typeface="Times New Roman" panose="02020603050405020304" pitchFamily="18" charset="0"/>
              </a:rPr>
              <a:t>EMPLOYEE DASHBOARD</a:t>
            </a:r>
            <a:endParaRPr lang="en-US" sz="3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308348240"/>
              </p:ext>
            </p:extLst>
          </p:nvPr>
        </p:nvGraphicFramePr>
        <p:xfrm>
          <a:off x="955591" y="1148034"/>
          <a:ext cx="10587053" cy="5000974"/>
        </p:xfrm>
        <a:graphic>
          <a:graphicData uri="http://schemas.openxmlformats.org/drawingml/2006/table">
            <a:tbl>
              <a:tblPr firstRow="1" bandRow="1">
                <a:tableStyleId>{5C22544A-7EE6-4342-B048-85BDC9FD1C3A}</a:tableStyleId>
              </a:tblPr>
              <a:tblGrid>
                <a:gridCol w="840526">
                  <a:extLst>
                    <a:ext uri="{9D8B030D-6E8A-4147-A177-3AD203B41FA5}">
                      <a16:colId xmlns:a16="http://schemas.microsoft.com/office/drawing/2014/main" val="20000"/>
                    </a:ext>
                  </a:extLst>
                </a:gridCol>
                <a:gridCol w="1518825">
                  <a:extLst>
                    <a:ext uri="{9D8B030D-6E8A-4147-A177-3AD203B41FA5}">
                      <a16:colId xmlns:a16="http://schemas.microsoft.com/office/drawing/2014/main" val="20001"/>
                    </a:ext>
                  </a:extLst>
                </a:gridCol>
                <a:gridCol w="1775948">
                  <a:extLst>
                    <a:ext uri="{9D8B030D-6E8A-4147-A177-3AD203B41FA5}">
                      <a16:colId xmlns:a16="http://schemas.microsoft.com/office/drawing/2014/main" val="20002"/>
                    </a:ext>
                  </a:extLst>
                </a:gridCol>
                <a:gridCol w="1904640">
                  <a:extLst>
                    <a:ext uri="{9D8B030D-6E8A-4147-A177-3AD203B41FA5}">
                      <a16:colId xmlns:a16="http://schemas.microsoft.com/office/drawing/2014/main" val="20003"/>
                    </a:ext>
                  </a:extLst>
                </a:gridCol>
                <a:gridCol w="4547114">
                  <a:extLst>
                    <a:ext uri="{9D8B030D-6E8A-4147-A177-3AD203B41FA5}">
                      <a16:colId xmlns:a16="http://schemas.microsoft.com/office/drawing/2014/main" val="20004"/>
                    </a:ext>
                  </a:extLst>
                </a:gridCol>
              </a:tblGrid>
              <a:tr h="458416">
                <a:tc>
                  <a:txBody>
                    <a:bodyPr/>
                    <a:lstStyle/>
                    <a:p>
                      <a:r>
                        <a:rPr lang="en-US" dirty="0"/>
                        <a:t>S.NO</a:t>
                      </a:r>
                    </a:p>
                  </a:txBody>
                  <a:tcPr/>
                </a:tc>
                <a:tc>
                  <a:txBody>
                    <a:bodyPr/>
                    <a:lstStyle/>
                    <a:p>
                      <a:r>
                        <a:rPr lang="en-US" dirty="0"/>
                        <a:t>YEAR</a:t>
                      </a:r>
                    </a:p>
                  </a:txBody>
                  <a:tcPr/>
                </a:tc>
                <a:tc>
                  <a:txBody>
                    <a:bodyPr/>
                    <a:lstStyle/>
                    <a:p>
                      <a:r>
                        <a:rPr lang="en-US" dirty="0"/>
                        <a:t>AUTHORS</a:t>
                      </a:r>
                    </a:p>
                  </a:txBody>
                  <a:tcPr/>
                </a:tc>
                <a:tc>
                  <a:txBody>
                    <a:bodyPr/>
                    <a:lstStyle/>
                    <a:p>
                      <a:r>
                        <a:rPr lang="en-US" dirty="0"/>
                        <a:t>TITLE</a:t>
                      </a:r>
                    </a:p>
                  </a:txBody>
                  <a:tcPr/>
                </a:tc>
                <a:tc>
                  <a:txBody>
                    <a:bodyPr/>
                    <a:lstStyle/>
                    <a:p>
                      <a:r>
                        <a:rPr lang="en-US" dirty="0"/>
                        <a:t>OUT COMES</a:t>
                      </a:r>
                    </a:p>
                  </a:txBody>
                  <a:tcPr/>
                </a:tc>
                <a:extLst>
                  <a:ext uri="{0D108BD9-81ED-4DB2-BD59-A6C34878D82A}">
                    <a16:rowId xmlns:a16="http://schemas.microsoft.com/office/drawing/2014/main" val="10000"/>
                  </a:ext>
                </a:extLst>
              </a:tr>
              <a:tr h="2223004">
                <a:tc>
                  <a:txBody>
                    <a:bodyPr/>
                    <a:lstStyle/>
                    <a:p>
                      <a:pPr algn="just">
                        <a:lnSpc>
                          <a:spcPct val="150000"/>
                        </a:lnSpc>
                      </a:pPr>
                      <a:r>
                        <a:rPr lang="en-US" sz="1600" dirty="0">
                          <a:latin typeface="Times New Roman" panose="02020603050405020304" pitchFamily="18" charset="0"/>
                          <a:cs typeface="Times New Roman" panose="02020603050405020304" pitchFamily="18" charset="0"/>
                        </a:rPr>
                        <a:t>1</a:t>
                      </a: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600" b="0" kern="1200" dirty="0">
                          <a:solidFill>
                            <a:schemeClr val="tx1"/>
                          </a:solidFill>
                          <a:effectLst/>
                          <a:latin typeface="Times New Roman" panose="02020603050405020304" pitchFamily="18" charset="0"/>
                          <a:ea typeface="+mn-ea"/>
                          <a:cs typeface="Times New Roman" panose="02020603050405020304" pitchFamily="18" charset="0"/>
                        </a:rPr>
                        <a:t>2003</a:t>
                      </a: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800" b="0" kern="1200" dirty="0">
                          <a:solidFill>
                            <a:schemeClr val="dk1"/>
                          </a:solidFill>
                          <a:effectLst/>
                          <a:latin typeface="+mn-lt"/>
                          <a:ea typeface="+mn-ea"/>
                          <a:cs typeface="+mn-cs"/>
                        </a:rPr>
                        <a:t>C. Emery, Tracy R. Kramer and Robert G. </a:t>
                      </a:r>
                      <a:endParaRPr lang="en-US" sz="16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defRPr/>
                      </a:pPr>
                      <a:r>
                        <a:rPr lang="en-US" sz="1800" b="0" kern="1200" dirty="0">
                          <a:solidFill>
                            <a:schemeClr val="dk1"/>
                          </a:solidFill>
                          <a:effectLst/>
                          <a:latin typeface="+mn-lt"/>
                          <a:ea typeface="+mn-ea"/>
                          <a:cs typeface="+mn-cs"/>
                        </a:rPr>
                        <a:t>critique of student evaluations of teaching effectiveness, Quality Assurance in Education</a:t>
                      </a:r>
                      <a:endParaRPr lang="en-US" sz="16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800" kern="1200" dirty="0">
                          <a:solidFill>
                            <a:schemeClr val="dk1"/>
                          </a:solidFill>
                          <a:effectLst/>
                          <a:latin typeface="+mn-lt"/>
                          <a:ea typeface="+mn-ea"/>
                          <a:cs typeface="+mn-cs"/>
                        </a:rPr>
                        <a:t>This paper performs a qualitative (e.g. case studies) and quantitative (e.g. empirical research) literature review of student evaluations as a measure of teaching effectiveness</a:t>
                      </a:r>
                      <a:endParaRPr lang="en-US" sz="1600" b="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319554">
                <a:tc>
                  <a:txBody>
                    <a:bodyPr/>
                    <a:lstStyle/>
                    <a:p>
                      <a:pPr algn="just">
                        <a:lnSpc>
                          <a:spcPct val="150000"/>
                        </a:lnSpc>
                      </a:pPr>
                      <a:r>
                        <a:rPr lang="en-US" sz="1600" dirty="0">
                          <a:latin typeface="Times New Roman" panose="02020603050405020304" pitchFamily="18" charset="0"/>
                          <a:cs typeface="Times New Roman" panose="02020603050405020304" pitchFamily="18" charset="0"/>
                        </a:rPr>
                        <a:t>2</a:t>
                      </a:r>
                    </a:p>
                  </a:txBody>
                  <a:tcPr/>
                </a:tc>
                <a:tc>
                  <a:txBody>
                    <a:bodyPr/>
                    <a:lstStyle/>
                    <a:p>
                      <a:pPr algn="just">
                        <a:lnSpc>
                          <a:spcPct val="150000"/>
                        </a:lnSpc>
                      </a:pP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2005</a:t>
                      </a:r>
                      <a:endParaRPr 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800" b="0" kern="1200" dirty="0">
                          <a:solidFill>
                            <a:schemeClr val="dk1"/>
                          </a:solidFill>
                          <a:effectLst/>
                          <a:latin typeface="+mn-lt"/>
                          <a:ea typeface="+mn-ea"/>
                          <a:cs typeface="+mn-cs"/>
                        </a:rPr>
                        <a:t>J. T. E. Richardson</a:t>
                      </a:r>
                      <a:endParaRPr 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800" b="0" kern="1200" dirty="0">
                          <a:solidFill>
                            <a:schemeClr val="dk1"/>
                          </a:solidFill>
                          <a:effectLst/>
                          <a:latin typeface="+mn-lt"/>
                          <a:ea typeface="+mn-ea"/>
                          <a:cs typeface="+mn-cs"/>
                        </a:rPr>
                        <a:t>a review of the literature", Assessment &amp; Evaluation in Higher Education</a:t>
                      </a:r>
                      <a:endParaRPr lang="en-US" sz="1600" b="0" dirty="0">
                        <a:latin typeface="Times New Roman" panose="02020603050405020304" pitchFamily="18" charset="0"/>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800" kern="1200" dirty="0">
                          <a:solidFill>
                            <a:schemeClr val="dk1"/>
                          </a:solidFill>
                          <a:effectLst/>
                          <a:latin typeface="+mn-lt"/>
                          <a:ea typeface="+mn-ea"/>
                          <a:cs typeface="+mn-cs"/>
                        </a:rPr>
                        <a:t>The paper concludes by discussing several issues affecting the practical utility of the instruments that can be used to obtain student feedback</a:t>
                      </a:r>
                      <a:endParaRPr 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
        <p:nvSpPr>
          <p:cNvPr id="3" name="Title 1"/>
          <p:cNvSpPr txBox="1"/>
          <p:nvPr/>
        </p:nvSpPr>
        <p:spPr>
          <a:xfrm>
            <a:off x="1441830" y="255371"/>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87562198"/>
              </p:ext>
            </p:extLst>
          </p:nvPr>
        </p:nvGraphicFramePr>
        <p:xfrm>
          <a:off x="955591" y="1148034"/>
          <a:ext cx="10165490" cy="5905644"/>
        </p:xfrm>
        <a:graphic>
          <a:graphicData uri="http://schemas.openxmlformats.org/drawingml/2006/table">
            <a:tbl>
              <a:tblPr firstRow="1" bandRow="1">
                <a:tableStyleId>{5C22544A-7EE6-4342-B048-85BDC9FD1C3A}</a:tableStyleId>
              </a:tblPr>
              <a:tblGrid>
                <a:gridCol w="807057">
                  <a:extLst>
                    <a:ext uri="{9D8B030D-6E8A-4147-A177-3AD203B41FA5}">
                      <a16:colId xmlns:a16="http://schemas.microsoft.com/office/drawing/2014/main" val="20000"/>
                    </a:ext>
                  </a:extLst>
                </a:gridCol>
                <a:gridCol w="1458347">
                  <a:extLst>
                    <a:ext uri="{9D8B030D-6E8A-4147-A177-3AD203B41FA5}">
                      <a16:colId xmlns:a16="http://schemas.microsoft.com/office/drawing/2014/main" val="20001"/>
                    </a:ext>
                  </a:extLst>
                </a:gridCol>
                <a:gridCol w="1822060">
                  <a:extLst>
                    <a:ext uri="{9D8B030D-6E8A-4147-A177-3AD203B41FA5}">
                      <a16:colId xmlns:a16="http://schemas.microsoft.com/office/drawing/2014/main" val="20002"/>
                    </a:ext>
                  </a:extLst>
                </a:gridCol>
                <a:gridCol w="1711972">
                  <a:extLst>
                    <a:ext uri="{9D8B030D-6E8A-4147-A177-3AD203B41FA5}">
                      <a16:colId xmlns:a16="http://schemas.microsoft.com/office/drawing/2014/main" val="20003"/>
                    </a:ext>
                  </a:extLst>
                </a:gridCol>
                <a:gridCol w="4366054">
                  <a:extLst>
                    <a:ext uri="{9D8B030D-6E8A-4147-A177-3AD203B41FA5}">
                      <a16:colId xmlns:a16="http://schemas.microsoft.com/office/drawing/2014/main" val="20004"/>
                    </a:ext>
                  </a:extLst>
                </a:gridCol>
              </a:tblGrid>
              <a:tr h="455692">
                <a:tc>
                  <a:txBody>
                    <a:bodyPr/>
                    <a:lstStyle/>
                    <a:p>
                      <a:r>
                        <a:rPr lang="en-US" dirty="0"/>
                        <a:t>S.NO</a:t>
                      </a:r>
                    </a:p>
                  </a:txBody>
                  <a:tcPr/>
                </a:tc>
                <a:tc>
                  <a:txBody>
                    <a:bodyPr/>
                    <a:lstStyle/>
                    <a:p>
                      <a:r>
                        <a:rPr lang="en-US" dirty="0"/>
                        <a:t>YEAR</a:t>
                      </a:r>
                    </a:p>
                  </a:txBody>
                  <a:tcPr/>
                </a:tc>
                <a:tc>
                  <a:txBody>
                    <a:bodyPr/>
                    <a:lstStyle/>
                    <a:p>
                      <a:r>
                        <a:rPr lang="en-US" dirty="0"/>
                        <a:t>AUTHORS</a:t>
                      </a:r>
                    </a:p>
                  </a:txBody>
                  <a:tcPr/>
                </a:tc>
                <a:tc>
                  <a:txBody>
                    <a:bodyPr/>
                    <a:lstStyle/>
                    <a:p>
                      <a:r>
                        <a:rPr lang="en-US" dirty="0"/>
                        <a:t>TITLE</a:t>
                      </a:r>
                    </a:p>
                  </a:txBody>
                  <a:tcPr/>
                </a:tc>
                <a:tc>
                  <a:txBody>
                    <a:bodyPr/>
                    <a:lstStyle/>
                    <a:p>
                      <a:r>
                        <a:rPr lang="en-US" dirty="0"/>
                        <a:t>OUT COMES</a:t>
                      </a:r>
                    </a:p>
                  </a:txBody>
                  <a:tcPr/>
                </a:tc>
                <a:extLst>
                  <a:ext uri="{0D108BD9-81ED-4DB2-BD59-A6C34878D82A}">
                    <a16:rowId xmlns:a16="http://schemas.microsoft.com/office/drawing/2014/main" val="10000"/>
                  </a:ext>
                </a:extLst>
              </a:tr>
              <a:tr h="1856322">
                <a:tc>
                  <a:txBody>
                    <a:bodyPr/>
                    <a:lstStyle/>
                    <a:p>
                      <a:pPr algn="just">
                        <a:lnSpc>
                          <a:spcPct val="150000"/>
                        </a:lnSpc>
                      </a:pPr>
                      <a:r>
                        <a:rPr lang="en-US" sz="1600" b="0" dirty="0">
                          <a:latin typeface="Times New Roman" panose="02020603050405020304" pitchFamily="18" charset="0"/>
                          <a:cs typeface="Times New Roman" panose="02020603050405020304" pitchFamily="18" charset="0"/>
                        </a:rPr>
                        <a:t>3</a:t>
                      </a: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600" b="0" kern="1200" baseline="0" dirty="0">
                          <a:solidFill>
                            <a:schemeClr val="tx1"/>
                          </a:solidFill>
                          <a:effectLst/>
                          <a:latin typeface="Times New Roman" panose="02020603050405020304" pitchFamily="18" charset="0"/>
                          <a:ea typeface="+mn-ea"/>
                          <a:cs typeface="Times New Roman" panose="02020603050405020304" pitchFamily="18" charset="0"/>
                        </a:rPr>
                        <a:t>2004</a:t>
                      </a:r>
                      <a:endParaRPr lang="en-US" sz="16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50000"/>
                        </a:lnSpc>
                      </a:pPr>
                      <a:r>
                        <a:rPr lang="en-US" sz="16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b="0" kern="1200" dirty="0">
                          <a:solidFill>
                            <a:schemeClr val="dk1"/>
                          </a:solidFill>
                          <a:effectLst/>
                          <a:latin typeface="+mn-lt"/>
                          <a:ea typeface="+mn-ea"/>
                          <a:cs typeface="+mn-cs"/>
                        </a:rPr>
                        <a:t>A. M. </a:t>
                      </a:r>
                      <a:r>
                        <a:rPr lang="en-US" sz="1800" b="0" kern="1200" dirty="0" err="1">
                          <a:solidFill>
                            <a:schemeClr val="dk1"/>
                          </a:solidFill>
                          <a:effectLst/>
                          <a:latin typeface="+mn-lt"/>
                          <a:ea typeface="+mn-ea"/>
                          <a:cs typeface="+mn-cs"/>
                        </a:rPr>
                        <a:t>Zapalska</a:t>
                      </a:r>
                      <a:r>
                        <a:rPr lang="en-US" sz="1800" b="0" kern="1200" dirty="0">
                          <a:solidFill>
                            <a:schemeClr val="dk1"/>
                          </a:solidFill>
                          <a:effectLst/>
                          <a:latin typeface="+mn-lt"/>
                          <a:ea typeface="+mn-ea"/>
                          <a:cs typeface="+mn-cs"/>
                        </a:rPr>
                        <a:t>, M. N. Bugaj, F. </a:t>
                      </a:r>
                      <a:r>
                        <a:rPr lang="en-US" sz="1800" b="0" kern="1200" dirty="0" err="1">
                          <a:solidFill>
                            <a:schemeClr val="dk1"/>
                          </a:solidFill>
                          <a:effectLst/>
                          <a:latin typeface="+mn-lt"/>
                          <a:ea typeface="+mn-ea"/>
                          <a:cs typeface="+mn-cs"/>
                        </a:rPr>
                        <a:t>Flanegin</a:t>
                      </a:r>
                      <a:r>
                        <a:rPr lang="en-US" sz="1800" b="0" kern="1200" dirty="0">
                          <a:solidFill>
                            <a:schemeClr val="dk1"/>
                          </a:solidFill>
                          <a:effectLst/>
                          <a:latin typeface="+mn-lt"/>
                          <a:ea typeface="+mn-ea"/>
                          <a:cs typeface="+mn-cs"/>
                        </a:rPr>
                        <a:t> and D. Rudd</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50000"/>
                        </a:lnSpc>
                      </a:pPr>
                      <a:r>
                        <a:rPr lang="en-US" sz="1800" b="0" kern="1200" dirty="0">
                          <a:solidFill>
                            <a:schemeClr val="dk1"/>
                          </a:solidFill>
                          <a:effectLst/>
                          <a:latin typeface="+mn-lt"/>
                          <a:ea typeface="+mn-ea"/>
                          <a:cs typeface="+mn-cs"/>
                        </a:rPr>
                        <a:t>Student feedback on distance learning with the use of WebCT</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600" b="0" kern="1200" dirty="0">
                          <a:solidFill>
                            <a:schemeClr val="tx1"/>
                          </a:solidFill>
                          <a:effectLst/>
                          <a:latin typeface="Times New Roman" panose="02020603050405020304" pitchFamily="18" charset="0"/>
                          <a:ea typeface="+mn-ea"/>
                          <a:cs typeface="Times New Roman" panose="02020603050405020304" pitchFamily="18" charset="0"/>
                        </a:rPr>
                        <a:t>In this paper,</a:t>
                      </a:r>
                      <a:r>
                        <a:rPr lang="en-US" sz="1800" kern="1200" dirty="0">
                          <a:solidFill>
                            <a:schemeClr val="dk1"/>
                          </a:solidFill>
                          <a:effectLst/>
                          <a:latin typeface="+mn-lt"/>
                          <a:ea typeface="+mn-ea"/>
                          <a:cs typeface="+mn-cs"/>
                        </a:rPr>
                        <a:t> This paper shows that using WebCT strongly contributed to the effectiveness of distance learning by improving the quality of students' comprehension in areas of critical thinking, problem solving.</a:t>
                      </a:r>
                      <a:endParaRPr 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2755222">
                <a:tc>
                  <a:txBody>
                    <a:bodyPr/>
                    <a:lstStyle/>
                    <a:p>
                      <a:pPr algn="just">
                        <a:lnSpc>
                          <a:spcPct val="150000"/>
                        </a:lnSpc>
                      </a:pPr>
                      <a:r>
                        <a:rPr lang="en-US" sz="1600" b="0" dirty="0">
                          <a:latin typeface="Times New Roman" panose="02020603050405020304" pitchFamily="18" charset="0"/>
                          <a:cs typeface="Times New Roman" panose="02020603050405020304" pitchFamily="18" charset="0"/>
                        </a:rPr>
                        <a:t>4</a:t>
                      </a:r>
                    </a:p>
                  </a:txBody>
                  <a:tcPr/>
                </a:tc>
                <a:tc>
                  <a:txBody>
                    <a:bodyPr/>
                    <a:lstStyle/>
                    <a:p>
                      <a:pPr marL="0" marR="0" indent="0" algn="just" defTabSz="457200" rtl="0" eaLnBrk="1" fontAlgn="auto" latinLnBrk="0" hangingPunct="1">
                        <a:lnSpc>
                          <a:spcPct val="150000"/>
                        </a:lnSpc>
                        <a:spcBef>
                          <a:spcPts val="0"/>
                        </a:spcBef>
                        <a:spcAft>
                          <a:spcPts val="0"/>
                        </a:spcAft>
                        <a:buClrTx/>
                        <a:buSzTx/>
                        <a:buFontTx/>
                        <a:buNone/>
                        <a:defRPr/>
                      </a:pP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2019</a:t>
                      </a:r>
                    </a:p>
                  </a:txBody>
                  <a:tcPr/>
                </a:tc>
                <a:tc>
                  <a:txBody>
                    <a:bodyPr/>
                    <a:lstStyle/>
                    <a:p>
                      <a:pPr algn="just">
                        <a:lnSpc>
                          <a:spcPct val="150000"/>
                        </a:lnSpc>
                      </a:pPr>
                      <a:r>
                        <a:rPr lang="en-US" sz="1800" b="0" kern="1200" dirty="0">
                          <a:solidFill>
                            <a:schemeClr val="dk1"/>
                          </a:solidFill>
                          <a:effectLst/>
                          <a:latin typeface="+mn-lt"/>
                          <a:ea typeface="+mn-ea"/>
                          <a:cs typeface="+mn-cs"/>
                        </a:rPr>
                        <a:t>T. </a:t>
                      </a:r>
                      <a:r>
                        <a:rPr lang="en-US" sz="1800" b="0" kern="1200" dirty="0" err="1">
                          <a:solidFill>
                            <a:schemeClr val="dk1"/>
                          </a:solidFill>
                          <a:effectLst/>
                          <a:latin typeface="+mn-lt"/>
                          <a:ea typeface="+mn-ea"/>
                          <a:cs typeface="+mn-cs"/>
                        </a:rPr>
                        <a:t>Zarraonandia</a:t>
                      </a:r>
                      <a:r>
                        <a:rPr lang="en-US" sz="1800" b="0" kern="1200" dirty="0">
                          <a:solidFill>
                            <a:schemeClr val="dk1"/>
                          </a:solidFill>
                          <a:effectLst/>
                          <a:latin typeface="+mn-lt"/>
                          <a:ea typeface="+mn-ea"/>
                          <a:cs typeface="+mn-cs"/>
                        </a:rPr>
                        <a:t>, P. Díaz, Á. Montero, I. </a:t>
                      </a:r>
                      <a:r>
                        <a:rPr lang="en-US" sz="1800" b="0" kern="1200" dirty="0" err="1">
                          <a:solidFill>
                            <a:schemeClr val="dk1"/>
                          </a:solidFill>
                          <a:effectLst/>
                          <a:latin typeface="+mn-lt"/>
                          <a:ea typeface="+mn-ea"/>
                          <a:cs typeface="+mn-cs"/>
                        </a:rPr>
                        <a:t>Aedo</a:t>
                      </a:r>
                      <a:r>
                        <a:rPr lang="en-US" sz="1800" b="0" kern="1200" dirty="0">
                          <a:solidFill>
                            <a:schemeClr val="dk1"/>
                          </a:solidFill>
                          <a:effectLst/>
                          <a:latin typeface="+mn-lt"/>
                          <a:ea typeface="+mn-ea"/>
                          <a:cs typeface="+mn-cs"/>
                        </a:rPr>
                        <a:t> and T. </a:t>
                      </a:r>
                      <a:r>
                        <a:rPr lang="en-US" sz="1800" b="0" kern="1200" dirty="0" err="1">
                          <a:solidFill>
                            <a:schemeClr val="dk1"/>
                          </a:solidFill>
                          <a:effectLst/>
                          <a:latin typeface="+mn-lt"/>
                          <a:ea typeface="+mn-ea"/>
                          <a:cs typeface="+mn-cs"/>
                        </a:rPr>
                        <a:t>Onorati</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50000"/>
                        </a:lnSpc>
                      </a:pPr>
                      <a:r>
                        <a:rPr lang="en-US" sz="1800" b="0" kern="1200" dirty="0">
                          <a:solidFill>
                            <a:schemeClr val="dk1"/>
                          </a:solidFill>
                          <a:effectLst/>
                          <a:latin typeface="+mn-lt"/>
                          <a:ea typeface="+mn-ea"/>
                          <a:cs typeface="+mn-cs"/>
                        </a:rPr>
                        <a:t>Using a Google Glass-based Classroom Feedback System to-improve students-to-teacher communication</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r>
                        <a:rPr lang="en-US" sz="1800" kern="1200" dirty="0">
                          <a:solidFill>
                            <a:schemeClr val="dk1"/>
                          </a:solidFill>
                          <a:effectLst/>
                          <a:latin typeface="+mn-lt"/>
                          <a:ea typeface="+mn-ea"/>
                          <a:cs typeface="+mn-cs"/>
                        </a:rPr>
                        <a:t>we present a communication system that makes use of a pair of Google Glass to provide the teacher with a constant and private flow of information on the students</a:t>
                      </a:r>
                      <a:endParaRPr lang="en-IN" sz="2000" kern="1200" dirty="0">
                        <a:solidFill>
                          <a:schemeClr val="dk1"/>
                        </a:solidFill>
                        <a:effectLst/>
                        <a:latin typeface="+mj-lt"/>
                        <a:ea typeface="+mn-ea"/>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
        <p:nvSpPr>
          <p:cNvPr id="3" name="Title 1"/>
          <p:cNvSpPr txBox="1"/>
          <p:nvPr/>
        </p:nvSpPr>
        <p:spPr>
          <a:xfrm>
            <a:off x="1441830" y="255371"/>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238417164"/>
              </p:ext>
            </p:extLst>
          </p:nvPr>
        </p:nvGraphicFramePr>
        <p:xfrm>
          <a:off x="955590" y="1485787"/>
          <a:ext cx="10206679" cy="4629546"/>
        </p:xfrm>
        <a:graphic>
          <a:graphicData uri="http://schemas.openxmlformats.org/drawingml/2006/table">
            <a:tbl>
              <a:tblPr firstRow="1" bandRow="1">
                <a:tableStyleId>{5C22544A-7EE6-4342-B048-85BDC9FD1C3A}</a:tableStyleId>
              </a:tblPr>
              <a:tblGrid>
                <a:gridCol w="642551">
                  <a:extLst>
                    <a:ext uri="{9D8B030D-6E8A-4147-A177-3AD203B41FA5}">
                      <a16:colId xmlns:a16="http://schemas.microsoft.com/office/drawing/2014/main" val="20000"/>
                    </a:ext>
                  </a:extLst>
                </a:gridCol>
                <a:gridCol w="1128583">
                  <a:extLst>
                    <a:ext uri="{9D8B030D-6E8A-4147-A177-3AD203B41FA5}">
                      <a16:colId xmlns:a16="http://schemas.microsoft.com/office/drawing/2014/main" val="20001"/>
                    </a:ext>
                  </a:extLst>
                </a:gridCol>
                <a:gridCol w="1359244">
                  <a:extLst>
                    <a:ext uri="{9D8B030D-6E8A-4147-A177-3AD203B41FA5}">
                      <a16:colId xmlns:a16="http://schemas.microsoft.com/office/drawing/2014/main" val="20002"/>
                    </a:ext>
                  </a:extLst>
                </a:gridCol>
                <a:gridCol w="2055673">
                  <a:extLst>
                    <a:ext uri="{9D8B030D-6E8A-4147-A177-3AD203B41FA5}">
                      <a16:colId xmlns:a16="http://schemas.microsoft.com/office/drawing/2014/main" val="20003"/>
                    </a:ext>
                  </a:extLst>
                </a:gridCol>
                <a:gridCol w="5020628">
                  <a:extLst>
                    <a:ext uri="{9D8B030D-6E8A-4147-A177-3AD203B41FA5}">
                      <a16:colId xmlns:a16="http://schemas.microsoft.com/office/drawing/2014/main" val="20004"/>
                    </a:ext>
                  </a:extLst>
                </a:gridCol>
              </a:tblGrid>
              <a:tr h="554846">
                <a:tc>
                  <a:txBody>
                    <a:bodyPr/>
                    <a:lstStyle/>
                    <a:p>
                      <a:r>
                        <a:rPr lang="en-US" dirty="0"/>
                        <a:t>S.NO</a:t>
                      </a:r>
                    </a:p>
                  </a:txBody>
                  <a:tcPr/>
                </a:tc>
                <a:tc>
                  <a:txBody>
                    <a:bodyPr/>
                    <a:lstStyle/>
                    <a:p>
                      <a:r>
                        <a:rPr lang="en-US" dirty="0"/>
                        <a:t>YEAR</a:t>
                      </a:r>
                    </a:p>
                  </a:txBody>
                  <a:tcPr/>
                </a:tc>
                <a:tc>
                  <a:txBody>
                    <a:bodyPr/>
                    <a:lstStyle/>
                    <a:p>
                      <a:r>
                        <a:rPr lang="en-US" dirty="0"/>
                        <a:t>AUTHORS</a:t>
                      </a:r>
                    </a:p>
                  </a:txBody>
                  <a:tcPr/>
                </a:tc>
                <a:tc>
                  <a:txBody>
                    <a:bodyPr/>
                    <a:lstStyle/>
                    <a:p>
                      <a:r>
                        <a:rPr lang="en-US" dirty="0"/>
                        <a:t>TITLE</a:t>
                      </a:r>
                    </a:p>
                  </a:txBody>
                  <a:tcPr/>
                </a:tc>
                <a:tc>
                  <a:txBody>
                    <a:bodyPr/>
                    <a:lstStyle/>
                    <a:p>
                      <a:r>
                        <a:rPr lang="en-US" dirty="0"/>
                        <a:t>OUT COMES</a:t>
                      </a:r>
                    </a:p>
                  </a:txBody>
                  <a:tcPr/>
                </a:tc>
                <a:extLst>
                  <a:ext uri="{0D108BD9-81ED-4DB2-BD59-A6C34878D82A}">
                    <a16:rowId xmlns:a16="http://schemas.microsoft.com/office/drawing/2014/main" val="10000"/>
                  </a:ext>
                </a:extLst>
              </a:tr>
              <a:tr h="2142491">
                <a:tc>
                  <a:txBody>
                    <a:bodyPr/>
                    <a:lstStyle/>
                    <a:p>
                      <a:pPr algn="just">
                        <a:lnSpc>
                          <a:spcPct val="100000"/>
                        </a:lnSpc>
                      </a:pPr>
                      <a:r>
                        <a:rPr lang="en-US" sz="1600" b="0" dirty="0">
                          <a:latin typeface="Times New Roman" panose="02020603050405020304" pitchFamily="18" charset="0"/>
                          <a:cs typeface="Times New Roman" panose="02020603050405020304" pitchFamily="18" charset="0"/>
                        </a:rPr>
                        <a:t>5</a:t>
                      </a:r>
                    </a:p>
                  </a:txBody>
                  <a:tcPr/>
                </a:tc>
                <a:tc>
                  <a:txBody>
                    <a:bodyPr/>
                    <a:lstStyle/>
                    <a:p>
                      <a:pPr marL="0" marR="0" indent="0" algn="just" defTabSz="457200" rtl="0" eaLnBrk="1" fontAlgn="auto" latinLnBrk="0" hangingPunct="1">
                        <a:lnSpc>
                          <a:spcPct val="100000"/>
                        </a:lnSpc>
                        <a:spcBef>
                          <a:spcPts val="0"/>
                        </a:spcBef>
                        <a:spcAft>
                          <a:spcPts val="0"/>
                        </a:spcAft>
                        <a:buClrTx/>
                        <a:buSzTx/>
                        <a:buFontTx/>
                        <a:buNone/>
                        <a:defRPr/>
                      </a:pPr>
                      <a:r>
                        <a:rPr lang="en-US" sz="1600" b="0" kern="1200" dirty="0">
                          <a:solidFill>
                            <a:schemeClr val="tx1"/>
                          </a:solidFill>
                          <a:effectLst/>
                          <a:latin typeface="Times New Roman" panose="02020603050405020304" pitchFamily="18" charset="0"/>
                          <a:ea typeface="+mn-ea"/>
                          <a:cs typeface="Times New Roman" panose="02020603050405020304" pitchFamily="18" charset="0"/>
                        </a:rPr>
                        <a:t>2014</a:t>
                      </a:r>
                    </a:p>
                  </a:txBody>
                  <a:tcPr/>
                </a:tc>
                <a:tc>
                  <a:txBody>
                    <a:bodyPr/>
                    <a:lstStyle/>
                    <a:p>
                      <a:pPr algn="just">
                        <a:lnSpc>
                          <a:spcPct val="100000"/>
                        </a:lnSpc>
                      </a:pPr>
                      <a:r>
                        <a:rPr lang="en-US" sz="1800" kern="1200" dirty="0">
                          <a:solidFill>
                            <a:schemeClr val="dk1"/>
                          </a:solidFill>
                          <a:effectLst/>
                          <a:latin typeface="+mn-lt"/>
                          <a:ea typeface="+mn-ea"/>
                          <a:cs typeface="+mn-cs"/>
                        </a:rPr>
                        <a:t>Indu Sharma, Anjali Singhal</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00000"/>
                        </a:lnSpc>
                      </a:pPr>
                      <a:r>
                        <a:rPr lang="en-US" sz="1800" kern="1200" dirty="0">
                          <a:solidFill>
                            <a:schemeClr val="dk1"/>
                          </a:solidFill>
                          <a:effectLst/>
                          <a:latin typeface="+mn-lt"/>
                          <a:ea typeface="+mn-ea"/>
                          <a:cs typeface="+mn-cs"/>
                        </a:rPr>
                        <a:t>Research on Online Examination System, , International Journal of Engineering Technology,</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50000"/>
                        </a:lnSpc>
                      </a:pPr>
                      <a:r>
                        <a:rPr lang="en-US" sz="1800" kern="1200" dirty="0">
                          <a:solidFill>
                            <a:schemeClr val="dk1"/>
                          </a:solidFill>
                          <a:effectLst/>
                          <a:latin typeface="+mn-lt"/>
                          <a:ea typeface="+mn-ea"/>
                          <a:cs typeface="+mn-cs"/>
                        </a:rPr>
                        <a:t>This application allows audience members to easily provide and quantify their feedback through a simple meter</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1"/>
                  </a:ext>
                </a:extLst>
              </a:tr>
              <a:tr h="1846975">
                <a:tc>
                  <a:txBody>
                    <a:bodyPr/>
                    <a:lstStyle/>
                    <a:p>
                      <a:pPr algn="just">
                        <a:lnSpc>
                          <a:spcPct val="100000"/>
                        </a:lnSpc>
                      </a:pPr>
                      <a:r>
                        <a:rPr lang="en-US" sz="1600" b="0" dirty="0">
                          <a:latin typeface="Times New Roman" panose="02020603050405020304" pitchFamily="18" charset="0"/>
                          <a:cs typeface="Times New Roman" panose="02020603050405020304" pitchFamily="18" charset="0"/>
                        </a:rPr>
                        <a:t>6</a:t>
                      </a:r>
                    </a:p>
                  </a:txBody>
                  <a:tcPr/>
                </a:tc>
                <a:tc>
                  <a:txBody>
                    <a:bodyPr/>
                    <a:lstStyle/>
                    <a:p>
                      <a:pPr algn="just">
                        <a:lnSpc>
                          <a:spcPct val="100000"/>
                        </a:lnSpc>
                      </a:pPr>
                      <a:r>
                        <a:rPr lang="en-US" sz="1600" b="0" i="0" kern="1200" dirty="0">
                          <a:solidFill>
                            <a:schemeClr val="dk1"/>
                          </a:solidFill>
                          <a:effectLst/>
                          <a:latin typeface="Times New Roman" panose="02020603050405020304" pitchFamily="18" charset="0"/>
                          <a:ea typeface="+mn-ea"/>
                          <a:cs typeface="Times New Roman" panose="02020603050405020304" pitchFamily="18" charset="0"/>
                        </a:rPr>
                        <a:t>2003</a:t>
                      </a:r>
                    </a:p>
                  </a:txBody>
                  <a:tcPr/>
                </a:tc>
                <a:tc>
                  <a:txBody>
                    <a:bodyPr/>
                    <a:lstStyle/>
                    <a:p>
                      <a:pPr algn="just">
                        <a:lnSpc>
                          <a:spcPct val="100000"/>
                        </a:lnSpc>
                      </a:pPr>
                      <a:r>
                        <a:rPr lang="en-US" sz="1800" b="0" kern="1200" dirty="0">
                          <a:solidFill>
                            <a:schemeClr val="dk1"/>
                          </a:solidFill>
                          <a:effectLst/>
                          <a:latin typeface="+mn-lt"/>
                          <a:ea typeface="+mn-ea"/>
                          <a:cs typeface="+mn-cs"/>
                        </a:rPr>
                        <a:t>R. Anderson, T. </a:t>
                      </a:r>
                      <a:r>
                        <a:rPr lang="en-US" sz="1800" b="0" kern="1200" dirty="0" err="1">
                          <a:solidFill>
                            <a:schemeClr val="dk1"/>
                          </a:solidFill>
                          <a:effectLst/>
                          <a:latin typeface="+mn-lt"/>
                          <a:ea typeface="+mn-ea"/>
                          <a:cs typeface="+mn-cs"/>
                        </a:rPr>
                        <a:t>VanDeGrift</a:t>
                      </a:r>
                      <a:r>
                        <a:rPr lang="en-US" sz="1800" b="0" kern="1200" dirty="0">
                          <a:solidFill>
                            <a:schemeClr val="dk1"/>
                          </a:solidFill>
                          <a:effectLst/>
                          <a:latin typeface="+mn-lt"/>
                          <a:ea typeface="+mn-ea"/>
                          <a:cs typeface="+mn-cs"/>
                        </a:rPr>
                        <a:t>, S. A. Wolfman, K. Yasuhara</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00000"/>
                        </a:lnSpc>
                      </a:pPr>
                      <a:r>
                        <a:rPr lang="en-US" sz="1800" b="0" kern="1200" dirty="0">
                          <a:solidFill>
                            <a:schemeClr val="dk1"/>
                          </a:solidFill>
                          <a:effectLst/>
                          <a:latin typeface="+mn-lt"/>
                          <a:ea typeface="+mn-ea"/>
                          <a:cs typeface="+mn-cs"/>
                        </a:rPr>
                        <a:t>Interaction patterns with a classroom feedback system: making time for feedback</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algn="just">
                        <a:lnSpc>
                          <a:spcPct val="150000"/>
                        </a:lnSpc>
                      </a:pPr>
                      <a:r>
                        <a:rPr lang="en-US" sz="1600" b="0" kern="1200" dirty="0">
                          <a:solidFill>
                            <a:schemeClr val="dk1"/>
                          </a:solidFill>
                          <a:effectLst/>
                          <a:latin typeface="Times New Roman" panose="02020603050405020304" pitchFamily="18" charset="0"/>
                          <a:ea typeface="+mn-ea"/>
                          <a:cs typeface="Times New Roman" panose="02020603050405020304" pitchFamily="18" charset="0"/>
                        </a:rPr>
                        <a:t>In this paper, </a:t>
                      </a:r>
                      <a:r>
                        <a:rPr lang="en-US" sz="1800" kern="1200" dirty="0">
                          <a:solidFill>
                            <a:schemeClr val="dk1"/>
                          </a:solidFill>
                          <a:effectLst/>
                          <a:latin typeface="+mn-lt"/>
                          <a:ea typeface="+mn-ea"/>
                          <a:cs typeface="+mn-cs"/>
                        </a:rPr>
                        <a:t>students gave feedback through the system that they would not have given aloud for lack of an appropriate moment— either because the feedback would be premature or tardy</a:t>
                      </a:r>
                      <a:endParaRPr lang="en-US" sz="1600" b="0" kern="1200" dirty="0">
                        <a:solidFill>
                          <a:schemeClr val="dk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
        <p:nvSpPr>
          <p:cNvPr id="3" name="Title 1"/>
          <p:cNvSpPr txBox="1"/>
          <p:nvPr/>
        </p:nvSpPr>
        <p:spPr>
          <a:xfrm>
            <a:off x="1417117" y="428366"/>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LITERATURE SURVEY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1277073" y="1128581"/>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EXISTING SYSTEM</a:t>
            </a:r>
          </a:p>
        </p:txBody>
      </p:sp>
      <p:sp>
        <p:nvSpPr>
          <p:cNvPr id="2" name="Rectangle 1"/>
          <p:cNvSpPr/>
          <p:nvPr/>
        </p:nvSpPr>
        <p:spPr>
          <a:xfrm>
            <a:off x="2033200" y="2530126"/>
            <a:ext cx="7621545" cy="2345322"/>
          </a:xfrm>
          <a:prstGeom prst="rect">
            <a:avLst/>
          </a:prstGeom>
        </p:spPr>
        <p:txBody>
          <a:bodyPr wrap="square">
            <a:spAutoFit/>
          </a:bodyPr>
          <a:lstStyle/>
          <a:p>
            <a:pPr algn="just">
              <a:lnSpc>
                <a:spcPct val="150000"/>
              </a:lnSpc>
              <a:spcAft>
                <a:spcPts val="1875"/>
              </a:spcAft>
            </a:pPr>
            <a:r>
              <a:rPr lang="en-US" sz="2000" dirty="0">
                <a:solidFill>
                  <a:srgbClr val="000000"/>
                </a:solidFill>
                <a:effectLst/>
                <a:latin typeface="Times New Roman" panose="02020603050405020304" pitchFamily="18" charset="0"/>
                <a:ea typeface="Times New Roman" panose="02020603050405020304" pitchFamily="18" charset="0"/>
              </a:rPr>
              <a:t>Previously the employee dashboard used to take feedback on paper. The process is as follows o Approaching students of each section. o Distributing feedback forms of every faculty to each student. o Collecting the forms after students fill them. o Sorting of the forms according to Subject. o Accessing each faculty.</a:t>
            </a:r>
            <a:endParaRPr lang="en-IN" sz="20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24845" y="1021492"/>
            <a:ext cx="8596668" cy="871470"/>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DISADVANTAGES</a:t>
            </a:r>
          </a:p>
        </p:txBody>
      </p:sp>
      <p:sp>
        <p:nvSpPr>
          <p:cNvPr id="3" name="Rectangle 2"/>
          <p:cNvSpPr/>
          <p:nvPr/>
        </p:nvSpPr>
        <p:spPr>
          <a:xfrm>
            <a:off x="1589901" y="2026508"/>
            <a:ext cx="9359577" cy="2535759"/>
          </a:xfrm>
          <a:prstGeom prst="rect">
            <a:avLst/>
          </a:prstGeom>
        </p:spPr>
        <p:txBody>
          <a:bodyPr wrap="square">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 It is time consuming.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 It needs lot of human effort.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 More time for accessing.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 Possibility of proxies.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 Possibility for human errors.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147239" y="1131485"/>
            <a:ext cx="8596668" cy="819955"/>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PROPOSED METHOD</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819285" y="1951440"/>
            <a:ext cx="8504349" cy="1986249"/>
          </a:xfrm>
          <a:prstGeom prst="rect">
            <a:avLst/>
          </a:prstGeom>
        </p:spPr>
        <p:txBody>
          <a:bodyPr wrap="square">
            <a:spAutoFit/>
          </a:bodyPr>
          <a:lstStyle/>
          <a:p>
            <a:pPr algn="just">
              <a:lnSpc>
                <a:spcPct val="150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In this new system we have provided a website where each student can give there feedback about their faculty and still their names kept unrevealed. This is done in this manner.</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50000"/>
              </a:lnSpc>
              <a:spcAft>
                <a:spcPts val="800"/>
              </a:spcAft>
              <a:buFont typeface="Wingdings" panose="05000000000000000000" pitchFamily="2" charset="2"/>
              <a:buChar char="Ø"/>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42395" y="1034603"/>
            <a:ext cx="8596668" cy="794197"/>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ADVANTAGES</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3" name="Rectangle 2"/>
          <p:cNvSpPr/>
          <p:nvPr/>
        </p:nvSpPr>
        <p:spPr>
          <a:xfrm>
            <a:off x="1710455" y="1960605"/>
            <a:ext cx="8422086" cy="3096745"/>
          </a:xfrm>
          <a:prstGeom prst="rect">
            <a:avLst/>
          </a:prstGeom>
        </p:spPr>
        <p:txBody>
          <a:bodyPr wrap="square">
            <a:spAutoFit/>
          </a:body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 Easy interface for the administrator to work 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 Easy access to students.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 Generating reports instantly.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 Less time consuming process.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 Less human errors and proxies.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342395" y="1034603"/>
            <a:ext cx="8596668" cy="794197"/>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PROJECT FLLOW</a:t>
            </a:r>
            <a:br>
              <a:rPr lang="en-US" sz="3600" b="1" dirty="0">
                <a:latin typeface="Times New Roman" panose="02020603050405020304" pitchFamily="18" charset="0"/>
                <a:cs typeface="Times New Roman" panose="02020603050405020304" pitchFamily="18" charset="0"/>
              </a:rPr>
            </a:br>
            <a:endParaRPr lang="en-US" sz="3600" b="1"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105666" y="5642919"/>
            <a:ext cx="4934464" cy="646331"/>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a:t>
            </a:r>
            <a:r>
              <a:rPr lang="en-US" dirty="0">
                <a:latin typeface="Times New Roman" panose="02020603050405020304" pitchFamily="18" charset="0"/>
                <a:cs typeface="Times New Roman" panose="02020603050405020304" pitchFamily="18" charset="0"/>
              </a:rPr>
              <a:t>work Flow of Proposed system</a:t>
            </a:r>
          </a:p>
          <a:p>
            <a:pPr algn="ctr"/>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EDBB006-0C22-1FBD-0B1C-54CBDF4EA3CF}"/>
              </a:ext>
            </a:extLst>
          </p:cNvPr>
          <p:cNvPicPr>
            <a:picLocks noChangeAspect="1"/>
          </p:cNvPicPr>
          <p:nvPr/>
        </p:nvPicPr>
        <p:blipFill>
          <a:blip r:embed="rId2"/>
          <a:stretch>
            <a:fillRect/>
          </a:stretch>
        </p:blipFill>
        <p:spPr>
          <a:xfrm>
            <a:off x="3933825" y="1738312"/>
            <a:ext cx="4324350" cy="33813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p:nvPr/>
        </p:nvSpPr>
        <p:spPr>
          <a:xfrm>
            <a:off x="1706394" y="2158314"/>
            <a:ext cx="8295066" cy="3880022"/>
          </a:xfrm>
          <a:prstGeom prst="rect">
            <a:avLst/>
          </a:prstGeom>
        </p:spPr>
        <p:txBody>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118745" indent="0" algn="just">
              <a:lnSpc>
                <a:spcPct val="150000"/>
              </a:lnSpc>
              <a:buFont typeface="Arial" panose="020B0604020202020204"/>
              <a:buNone/>
            </a:pPr>
            <a:r>
              <a:rPr lang="en-US" sz="2000" b="1" dirty="0">
                <a:solidFill>
                  <a:schemeClr val="accent3">
                    <a:lumMod val="50000"/>
                  </a:schemeClr>
                </a:solidFill>
                <a:latin typeface="Times New Roman" panose="02020603050405020304" pitchFamily="18" charset="0"/>
                <a:cs typeface="Times New Roman" panose="02020603050405020304" pitchFamily="18" charset="0"/>
              </a:rPr>
              <a:t>SOFTWARE REQUIREMENS</a:t>
            </a:r>
          </a:p>
          <a:p>
            <a:pPr algn="just">
              <a:lnSpc>
                <a:spcPct val="150000"/>
              </a:lnSpc>
            </a:pPr>
            <a:r>
              <a:rPr lang="en-US" sz="2000" dirty="0">
                <a:latin typeface="Times New Roman" panose="02020603050405020304" pitchFamily="18" charset="0"/>
                <a:cs typeface="Times New Roman" panose="02020603050405020304" pitchFamily="18" charset="0"/>
              </a:rPr>
              <a:t>Operating System			:  Windows 7/8/10</a:t>
            </a:r>
          </a:p>
          <a:p>
            <a:pPr algn="just">
              <a:lnSpc>
                <a:spcPct val="150000"/>
              </a:lnSpc>
            </a:pPr>
            <a:r>
              <a:rPr lang="en-US" sz="2000" dirty="0">
                <a:latin typeface="Times New Roman" panose="02020603050405020304" pitchFamily="18" charset="0"/>
                <a:cs typeface="Times New Roman" panose="02020603050405020304" pitchFamily="18" charset="0"/>
              </a:rPr>
              <a:t>Server side Script			:  HTML, CSS, &amp; JS</a:t>
            </a:r>
          </a:p>
          <a:p>
            <a:pPr algn="just">
              <a:lnSpc>
                <a:spcPct val="150000"/>
              </a:lnSpc>
            </a:pPr>
            <a:r>
              <a:rPr lang="en-US" sz="2000" dirty="0">
                <a:latin typeface="Times New Roman" panose="02020603050405020304" pitchFamily="18" charset="0"/>
                <a:cs typeface="Times New Roman" panose="02020603050405020304" pitchFamily="18" charset="0"/>
              </a:rPr>
              <a:t>Programming Language	:  JAVA</a:t>
            </a:r>
          </a:p>
          <a:p>
            <a:pPr algn="just">
              <a:lnSpc>
                <a:spcPct val="150000"/>
              </a:lnSpc>
            </a:pPr>
            <a:r>
              <a:rPr lang="en-US" sz="2000" dirty="0">
                <a:latin typeface="Times New Roman" panose="02020603050405020304" pitchFamily="18" charset="0"/>
                <a:cs typeface="Times New Roman" panose="02020603050405020304" pitchFamily="18" charset="0"/>
              </a:rPr>
              <a:t>IDE/Workbench			:  </a:t>
            </a:r>
            <a:r>
              <a:rPr lang="en-US" sz="2000" dirty="0" err="1">
                <a:latin typeface="Times New Roman" panose="02020603050405020304" pitchFamily="18" charset="0"/>
                <a:cs typeface="Times New Roman" panose="02020603050405020304" pitchFamily="18" charset="0"/>
              </a:rPr>
              <a:t>Intellij</a:t>
            </a:r>
            <a:r>
              <a:rPr lang="en-US" sz="2000" dirty="0">
                <a:latin typeface="Times New Roman" panose="02020603050405020304" pitchFamily="18" charset="0"/>
                <a:cs typeface="Times New Roman" panose="02020603050405020304" pitchFamily="18" charset="0"/>
              </a:rPr>
              <a:t> IDEA</a:t>
            </a:r>
          </a:p>
        </p:txBody>
      </p:sp>
      <p:sp>
        <p:nvSpPr>
          <p:cNvPr id="5"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2092735" y="2011150"/>
            <a:ext cx="7825622" cy="2313716"/>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algn="just">
              <a:lnSpc>
                <a:spcPct val="150000"/>
              </a:lnSpc>
            </a:pPr>
            <a:r>
              <a:rPr lang="en-US" sz="2000" b="1" dirty="0">
                <a:solidFill>
                  <a:schemeClr val="accent3">
                    <a:lumMod val="50000"/>
                  </a:schemeClr>
                </a:solidFill>
                <a:latin typeface="Times New Roman" panose="02020603050405020304" pitchFamily="18" charset="0"/>
                <a:cs typeface="Times New Roman" panose="02020603050405020304" pitchFamily="18" charset="0"/>
              </a:rPr>
              <a:t>SOFTWARE REQUIREMENS</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Technology				:  Java 1.7</a:t>
            </a:r>
          </a:p>
          <a:p>
            <a:pPr algn="just">
              <a:lnSpc>
                <a:spcPct val="150000"/>
              </a:lnSpc>
            </a:pPr>
            <a:r>
              <a:rPr lang="en-US" sz="2000" dirty="0">
                <a:latin typeface="Times New Roman" panose="02020603050405020304" pitchFamily="18" charset="0"/>
                <a:cs typeface="Times New Roman" panose="02020603050405020304" pitchFamily="18" charset="0"/>
              </a:rPr>
              <a:t>Server Deployment			:  Tomcat Server</a:t>
            </a:r>
          </a:p>
          <a:p>
            <a:pPr algn="just">
              <a:lnSpc>
                <a:spcPct val="150000"/>
              </a:lnSpc>
            </a:pPr>
            <a:r>
              <a:rPr lang="en-US" sz="2000" dirty="0">
                <a:latin typeface="Times New Roman" panose="02020603050405020304" pitchFamily="18" charset="0"/>
                <a:cs typeface="Times New Roman" panose="02020603050405020304" pitchFamily="18" charset="0"/>
              </a:rPr>
              <a:t>Database					:  MySQL</a:t>
            </a:r>
          </a:p>
          <a:p>
            <a:pPr marL="137160" indent="0" algn="just">
              <a:lnSpc>
                <a:spcPct val="150000"/>
              </a:lnSpc>
              <a:buNone/>
            </a:pPr>
            <a:r>
              <a:rPr lang="en-US" sz="2000" dirty="0">
                <a:latin typeface="Times New Roman" panose="02020603050405020304" pitchFamily="18" charset="0"/>
                <a:cs typeface="Times New Roman" panose="02020603050405020304" pitchFamily="18" charset="0"/>
              </a:rPr>
              <a:t>      </a:t>
            </a:r>
            <a:endParaRPr lang="en-US" sz="2000" b="1" dirty="0">
              <a:solidFill>
                <a:schemeClr val="accent3">
                  <a:lumMod val="50000"/>
                </a:schemeClr>
              </a:solidFill>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4"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689775" y="733167"/>
            <a:ext cx="8596668" cy="682580"/>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solidFill>
                  <a:schemeClr val="tx1"/>
                </a:solidFill>
              </a:rPr>
              <a:t>                            INDEX</a:t>
            </a:r>
          </a:p>
        </p:txBody>
      </p:sp>
      <p:sp>
        <p:nvSpPr>
          <p:cNvPr id="3" name="Content Placeholder 2"/>
          <p:cNvSpPr txBox="1"/>
          <p:nvPr/>
        </p:nvSpPr>
        <p:spPr>
          <a:xfrm>
            <a:off x="1436954" y="1087395"/>
            <a:ext cx="3957667" cy="5082746"/>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Abstract</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Objective of project</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Problem Statement</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Scope &amp; Motivation</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Introduction</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Literature survey</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Existing Method</a:t>
            </a:r>
          </a:p>
          <a:p>
            <a:pPr lvl="2">
              <a:lnSpc>
                <a:spcPct val="170000"/>
              </a:lnSpc>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Disadvantages</a:t>
            </a:r>
          </a:p>
          <a:p>
            <a:pPr lvl="2">
              <a:lnSpc>
                <a:spcPct val="170000"/>
              </a:lnSpc>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lvl="2">
              <a:lnSpc>
                <a:spcPct val="170000"/>
              </a:lnSpc>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768350" lvl="2" indent="0">
              <a:lnSpc>
                <a:spcPct val="170000"/>
              </a:lnSpc>
              <a:buNone/>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p:txBody>
      </p:sp>
      <p:sp>
        <p:nvSpPr>
          <p:cNvPr id="4" name="Content Placeholder 2"/>
          <p:cNvSpPr txBox="1"/>
          <p:nvPr/>
        </p:nvSpPr>
        <p:spPr>
          <a:xfrm>
            <a:off x="5394622" y="1348693"/>
            <a:ext cx="5561701" cy="4821733"/>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lvl="2">
              <a:lnSpc>
                <a:spcPct val="17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Proposed method</a:t>
            </a:r>
          </a:p>
          <a:p>
            <a:pPr lvl="2">
              <a:lnSpc>
                <a:spcPct val="17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Advantages</a:t>
            </a:r>
          </a:p>
          <a:p>
            <a:pPr lvl="2">
              <a:lnSpc>
                <a:spcPct val="17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Project Flow	</a:t>
            </a:r>
          </a:p>
          <a:p>
            <a:pPr lvl="2">
              <a:lnSpc>
                <a:spcPct val="17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Hardware and Software Requirements</a:t>
            </a:r>
          </a:p>
          <a:p>
            <a:pPr lvl="2">
              <a:lnSpc>
                <a:spcPct val="17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Architecture</a:t>
            </a:r>
          </a:p>
          <a:p>
            <a:pPr lvl="2">
              <a:lnSpc>
                <a:spcPct val="17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Modules</a:t>
            </a:r>
          </a:p>
          <a:p>
            <a:pPr lvl="2">
              <a:lnSpc>
                <a:spcPct val="17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UML Diagram</a:t>
            </a:r>
          </a:p>
          <a:p>
            <a:pPr lvl="2">
              <a:lnSpc>
                <a:spcPct val="170000"/>
              </a:lnSpc>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References</a:t>
            </a:r>
          </a:p>
          <a:p>
            <a:pPr marL="768350" lvl="2" indent="0">
              <a:lnSpc>
                <a:spcPct val="170000"/>
              </a:lnSpc>
              <a:buNone/>
            </a:pPr>
            <a:r>
              <a:rPr lang="en-US" sz="1800" dirty="0">
                <a:latin typeface="Times New Roman" panose="02020603050405020304" pitchFamily="18" charset="0"/>
                <a:cs typeface="Times New Roman" panose="02020603050405020304" pitchFamily="18" charset="0"/>
              </a:rPr>
              <a:t>		</a:t>
            </a:r>
          </a:p>
          <a:p>
            <a:pPr>
              <a:buFont typeface="Wingdings" panose="05000000000000000000" pitchFamily="2" charset="2"/>
              <a:buChar char="v"/>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1804410" y="2044100"/>
            <a:ext cx="8596668" cy="3880773"/>
          </a:xfrm>
          <a:prstGeom prst="rect">
            <a:avLst/>
          </a:prstGeom>
        </p:spPr>
        <p:txBody>
          <a:bodyPr>
            <a:normAutofit fontScale="85000" lnSpcReduction="1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118745" indent="0" algn="just">
              <a:lnSpc>
                <a:spcPct val="150000"/>
              </a:lnSpc>
              <a:buNone/>
            </a:pPr>
            <a:r>
              <a:rPr lang="en-US" b="1" dirty="0">
                <a:solidFill>
                  <a:schemeClr val="accent3">
                    <a:lumMod val="50000"/>
                  </a:schemeClr>
                </a:solidFill>
                <a:latin typeface="Times New Roman" panose="02020603050405020304" pitchFamily="18" charset="0"/>
                <a:cs typeface="Times New Roman" panose="02020603050405020304" pitchFamily="18" charset="0"/>
              </a:rPr>
              <a:t>HARDWARE REQUIREMENTS</a:t>
            </a:r>
            <a:endParaRPr lang="en-US" dirty="0">
              <a:solidFill>
                <a:schemeClr val="accent3">
                  <a:lumMod val="50000"/>
                </a:schemeClr>
              </a:solidFill>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Processor            	                   - I3/Intel Processor</a:t>
            </a:r>
            <a:endParaRPr lang="en-US" b="1"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RAM                                       - 4GB (min)</a:t>
            </a:r>
            <a:endParaRPr lang="en-US" b="1"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Hard Disk                                - 128 GB</a:t>
            </a:r>
          </a:p>
          <a:p>
            <a:pPr algn="just">
              <a:lnSpc>
                <a:spcPct val="150000"/>
              </a:lnSpc>
            </a:pPr>
            <a:r>
              <a:rPr lang="en-US" dirty="0">
                <a:latin typeface="Times New Roman" panose="02020603050405020304" pitchFamily="18" charset="0"/>
                <a:cs typeface="Times New Roman" panose="02020603050405020304" pitchFamily="18" charset="0"/>
              </a:rPr>
              <a:t>Key Board                               - Standard Windows Keyboard</a:t>
            </a:r>
          </a:p>
          <a:p>
            <a:pPr algn="just">
              <a:lnSpc>
                <a:spcPct val="150000"/>
              </a:lnSpc>
            </a:pPr>
            <a:r>
              <a:rPr lang="en-US" dirty="0">
                <a:latin typeface="Times New Roman" panose="02020603050405020304" pitchFamily="18" charset="0"/>
                <a:cs typeface="Times New Roman" panose="02020603050405020304" pitchFamily="18" charset="0"/>
              </a:rPr>
              <a:t>Mouse                                      - Two or Three Button Mouse</a:t>
            </a:r>
          </a:p>
          <a:p>
            <a:pPr algn="just">
              <a:lnSpc>
                <a:spcPct val="150000"/>
              </a:lnSpc>
            </a:pPr>
            <a:r>
              <a:rPr lang="en-US" dirty="0">
                <a:latin typeface="Times New Roman" panose="02020603050405020304" pitchFamily="18" charset="0"/>
                <a:cs typeface="Times New Roman" panose="02020603050405020304" pitchFamily="18" charset="0"/>
              </a:rPr>
              <a:t>Monitor                                    - Any</a:t>
            </a:r>
          </a:p>
        </p:txBody>
      </p:sp>
      <p:sp>
        <p:nvSpPr>
          <p:cNvPr id="3"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HARDWARE &amp; SOFTWARE REQUIREMENTS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1319939" y="1911179"/>
            <a:ext cx="9792904" cy="4176583"/>
          </a:xfrm>
          <a:prstGeom prst="rect">
            <a:avLst/>
          </a:prstGeom>
        </p:spPr>
        <p:txBody>
          <a:bodyPr>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algn="just" fontAlgn="base">
              <a:lnSpc>
                <a:spcPct val="150000"/>
              </a:lnSpc>
            </a:pPr>
            <a:r>
              <a:rPr lang="en-US" sz="2000" dirty="0">
                <a:latin typeface="Times New Roman" panose="02020603050405020304" pitchFamily="18" charset="0"/>
                <a:cs typeface="Times New Roman" panose="02020603050405020304" pitchFamily="18" charset="0"/>
              </a:rPr>
              <a:t>Requirement’s analysis is very critical process that enables the success of a system or software project to be assessed. Requirements are generally split into two types: Functional and non-functional requirements.</a:t>
            </a:r>
          </a:p>
          <a:p>
            <a:pPr algn="just" fontAlgn="base">
              <a:lnSpc>
                <a:spcPct val="150000"/>
              </a:lnSpc>
            </a:pPr>
            <a:r>
              <a:rPr lang="en-US" sz="2000" b="1" dirty="0">
                <a:latin typeface="Times New Roman" panose="02020603050405020304" pitchFamily="18" charset="0"/>
                <a:cs typeface="Times New Roman" panose="02020603050405020304" pitchFamily="18" charset="0"/>
              </a:rPr>
              <a:t>Functional Requirements</a:t>
            </a:r>
            <a:r>
              <a:rPr lang="en-US" sz="2000" dirty="0">
                <a:latin typeface="Times New Roman" panose="02020603050405020304" pitchFamily="18" charset="0"/>
                <a:cs typeface="Times New Roman" panose="02020603050405020304" pitchFamily="18" charset="0"/>
              </a:rPr>
              <a:t>: These are the requirements that the end user specifically demands as basic facilities that the system should offer. All these functionalities need to be necessarily incorporated into the system as a part of the contract. These are represented or stated in the form of input to be given to the system, the operation performed and the output expected. They are basically the requirements stated by the user which one can see directly in the final product, unlike the non-functional requirements.</a:t>
            </a:r>
          </a:p>
        </p:txBody>
      </p:sp>
      <p:sp>
        <p:nvSpPr>
          <p:cNvPr id="3" name="Title 1"/>
          <p:cNvSpPr txBox="1"/>
          <p:nvPr/>
        </p:nvSpPr>
        <p:spPr>
          <a:xfrm>
            <a:off x="1492935" y="759119"/>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FUNCTIONAL AND NON-FUNCTIONAL REQUIREMENTS</a:t>
            </a:r>
            <a:endParaRPr lang="en-US"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p:nvPr/>
        </p:nvSpPr>
        <p:spPr>
          <a:xfrm>
            <a:off x="1070918" y="1672282"/>
            <a:ext cx="10412628" cy="4547286"/>
          </a:xfrm>
          <a:prstGeom prst="rect">
            <a:avLst/>
          </a:prstGeom>
        </p:spPr>
        <p:txBody>
          <a:bodyPr>
            <a:normAutofit lnSpcReduction="10000"/>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algn="just" fontAlgn="base">
              <a:lnSpc>
                <a:spcPct val="150000"/>
              </a:lnSpc>
            </a:pPr>
            <a:r>
              <a:rPr lang="en-US" sz="2000" dirty="0">
                <a:latin typeface="Times New Roman" panose="02020603050405020304" pitchFamily="18" charset="0"/>
                <a:cs typeface="Times New Roman" panose="02020603050405020304" pitchFamily="18" charset="0"/>
              </a:rPr>
              <a:t>Examples of functional requirements: </a:t>
            </a:r>
          </a:p>
          <a:p>
            <a:pPr lvl="0" algn="just" fontAlgn="base">
              <a:lnSpc>
                <a:spcPct val="150000"/>
              </a:lnSpc>
            </a:pPr>
            <a:r>
              <a:rPr lang="en-US" sz="2000" dirty="0">
                <a:latin typeface="Times New Roman" panose="02020603050405020304" pitchFamily="18" charset="0"/>
                <a:cs typeface="Times New Roman" panose="02020603050405020304" pitchFamily="18" charset="0"/>
              </a:rPr>
              <a:t>Authentication of user whenever he/she logs into the system</a:t>
            </a:r>
          </a:p>
          <a:p>
            <a:pPr lvl="0" algn="just" fontAlgn="base">
              <a:lnSpc>
                <a:spcPct val="150000"/>
              </a:lnSpc>
            </a:pPr>
            <a:r>
              <a:rPr lang="en-US" sz="2000" dirty="0">
                <a:latin typeface="Times New Roman" panose="02020603050405020304" pitchFamily="18" charset="0"/>
                <a:cs typeface="Times New Roman" panose="02020603050405020304" pitchFamily="18" charset="0"/>
              </a:rPr>
              <a:t>System shutdown in case of a cyber-attack</a:t>
            </a:r>
          </a:p>
          <a:p>
            <a:pPr lvl="0" algn="just" fontAlgn="base">
              <a:lnSpc>
                <a:spcPct val="150000"/>
              </a:lnSpc>
            </a:pPr>
            <a:r>
              <a:rPr lang="en-US" sz="2000" dirty="0">
                <a:latin typeface="Times New Roman" panose="02020603050405020304" pitchFamily="18" charset="0"/>
                <a:cs typeface="Times New Roman" panose="02020603050405020304" pitchFamily="18" charset="0"/>
              </a:rPr>
              <a:t>A verification email is sent to user whenever he/she register for the first time on some software system.</a:t>
            </a:r>
          </a:p>
          <a:p>
            <a:pPr algn="just">
              <a:lnSpc>
                <a:spcPct val="150000"/>
              </a:lnSpc>
            </a:pPr>
            <a:r>
              <a:rPr lang="en-US" sz="2000" b="1" dirty="0">
                <a:latin typeface="Times New Roman" panose="02020603050405020304" pitchFamily="18" charset="0"/>
                <a:cs typeface="Times New Roman" panose="02020603050405020304" pitchFamily="18" charset="0"/>
              </a:rPr>
              <a:t>Non-functional requirements</a:t>
            </a:r>
            <a:r>
              <a:rPr lang="en-US" sz="2000" dirty="0">
                <a:latin typeface="Times New Roman" panose="02020603050405020304" pitchFamily="18" charset="0"/>
                <a:cs typeface="Times New Roman" panose="02020603050405020304" pitchFamily="18" charset="0"/>
              </a:rPr>
              <a:t>: These are basically the quality constraints that the system must satisfy according to the project contract. The priority or extent to which these factors are implemented varies from one project to other. They are also called non-behavioral requirements.</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Title 1"/>
          <p:cNvSpPr txBox="1"/>
          <p:nvPr/>
        </p:nvSpPr>
        <p:spPr>
          <a:xfrm>
            <a:off x="1476459" y="520222"/>
            <a:ext cx="8721984" cy="1152060"/>
          </a:xfrm>
          <a:prstGeom prst="rect">
            <a:avLst/>
          </a:prstGeom>
        </p:spPr>
        <p:txBody>
          <a:bodyPr>
            <a:no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FUNCTIONAL AND NON-FUNCTIONAL REQUIREMENTS</a:t>
            </a:r>
            <a:endParaRPr lang="en-US" sz="3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20523" y="682580"/>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ARCHITECTURE</a:t>
            </a:r>
            <a:endParaRPr lang="en-US" sz="3600" b="1" dirty="0"/>
          </a:p>
        </p:txBody>
      </p:sp>
      <p:pic>
        <p:nvPicPr>
          <p:cNvPr id="2" name="Picture 1">
            <a:extLst>
              <a:ext uri="{FF2B5EF4-FFF2-40B4-BE49-F238E27FC236}">
                <a16:creationId xmlns:a16="http://schemas.microsoft.com/office/drawing/2014/main" id="{0D351F86-882D-7AB3-A1FA-3314B85024CE}"/>
              </a:ext>
            </a:extLst>
          </p:cNvPr>
          <p:cNvPicPr>
            <a:picLocks noChangeAspect="1"/>
          </p:cNvPicPr>
          <p:nvPr/>
        </p:nvPicPr>
        <p:blipFill>
          <a:blip r:embed="rId2"/>
          <a:stretch>
            <a:fillRect/>
          </a:stretch>
        </p:blipFill>
        <p:spPr>
          <a:xfrm>
            <a:off x="4037429" y="1645250"/>
            <a:ext cx="4335544" cy="375674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771135" y="1911179"/>
            <a:ext cx="9045146" cy="3784600"/>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
            </a:pPr>
            <a:r>
              <a:rPr lang="en-US" sz="2000" b="1">
                <a:latin typeface="Times New Roman" panose="02020603050405020304" pitchFamily="18" charset="0"/>
                <a:cs typeface="Times New Roman" panose="02020603050405020304" pitchFamily="18" charset="0"/>
              </a:rPr>
              <a:t>Use Case Diagram:</a:t>
            </a:r>
          </a:p>
          <a:p>
            <a:pPr marL="342900" lvl="0" indent="-342900" algn="just">
              <a:lnSpc>
                <a:spcPct val="150000"/>
              </a:lnSpc>
              <a:buFont typeface="Wingdings" panose="05000000000000000000" pitchFamily="2" charset="2"/>
              <a:buChar char="§"/>
            </a:pPr>
            <a:r>
              <a:rPr lang="en-US" sz="2000">
                <a:latin typeface="Times New Roman" panose="02020603050405020304" pitchFamily="18" charset="0"/>
                <a:cs typeface="Times New Roman" panose="02020603050405020304" pitchFamily="18" charset="0"/>
              </a:rPr>
              <a:t>A use case diagram in the Unified Modeling Language (UML) is a type of behavioral diagram defined by and created from a Use-case analysis. Its purpose is to present a graphical overview of the functionality provided by a system in terms of actors, their goals (represented as use cases), and any dependencies between those use cases. The main purpose of a use case diagram is to show what system functions are performed for which actor. Roles of the actors in the system can be depicted.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 Box 1"/>
          <p:cNvSpPr txBox="1"/>
          <p:nvPr/>
        </p:nvSpPr>
        <p:spPr>
          <a:xfrm>
            <a:off x="4534535" y="5790565"/>
            <a:ext cx="3307080" cy="368300"/>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Figure: Use Case Diagram</a:t>
            </a:r>
          </a:p>
        </p:txBody>
      </p:sp>
      <p:pic>
        <p:nvPicPr>
          <p:cNvPr id="5" name="Picture 4">
            <a:extLst>
              <a:ext uri="{FF2B5EF4-FFF2-40B4-BE49-F238E27FC236}">
                <a16:creationId xmlns:a16="http://schemas.microsoft.com/office/drawing/2014/main" id="{4698ED1A-4A08-E9AA-E60A-7EEF4598CD9C}"/>
              </a:ext>
            </a:extLst>
          </p:cNvPr>
          <p:cNvPicPr>
            <a:picLocks noChangeAspect="1"/>
          </p:cNvPicPr>
          <p:nvPr/>
        </p:nvPicPr>
        <p:blipFill>
          <a:blip r:embed="rId2"/>
          <a:stretch>
            <a:fillRect/>
          </a:stretch>
        </p:blipFill>
        <p:spPr>
          <a:xfrm>
            <a:off x="4090987" y="1898073"/>
            <a:ext cx="4010025" cy="3763904"/>
          </a:xfrm>
          <a:prstGeom prst="rect">
            <a:avLst/>
          </a:prstGeom>
        </p:spPr>
      </p:pic>
      <p:pic>
        <p:nvPicPr>
          <p:cNvPr id="4" name="Picture 3">
            <a:extLst>
              <a:ext uri="{FF2B5EF4-FFF2-40B4-BE49-F238E27FC236}">
                <a16:creationId xmlns:a16="http://schemas.microsoft.com/office/drawing/2014/main" id="{B370D949-9F34-4793-2E89-3BDEF9CB6362}"/>
              </a:ext>
            </a:extLst>
          </p:cNvPr>
          <p:cNvPicPr>
            <a:picLocks noChangeAspect="1"/>
          </p:cNvPicPr>
          <p:nvPr/>
        </p:nvPicPr>
        <p:blipFill>
          <a:blip r:embed="rId3"/>
          <a:stretch>
            <a:fillRect/>
          </a:stretch>
        </p:blipFill>
        <p:spPr>
          <a:xfrm>
            <a:off x="4076700" y="1791472"/>
            <a:ext cx="4038600" cy="392860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771135" y="1911179"/>
            <a:ext cx="9045146" cy="2345322"/>
          </a:xfrm>
          <a:prstGeom prst="rect">
            <a:avLst/>
          </a:prstGeom>
          <a:noFill/>
        </p:spPr>
        <p:txBody>
          <a:bodyPr wrap="square" rtlCol="0">
            <a:spAutoFit/>
          </a:bodyPr>
          <a:lstStyle/>
          <a:p>
            <a:pPr marL="342900" lvl="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Class Diagram:</a:t>
            </a:r>
          </a:p>
          <a:p>
            <a:pPr algn="just">
              <a:lnSpc>
                <a:spcPct val="150000"/>
              </a:lnSpc>
            </a:pPr>
            <a:r>
              <a:rPr lang="en-US" sz="2000" dirty="0">
                <a:latin typeface="Times New Roman" panose="02020603050405020304" pitchFamily="18" charset="0"/>
                <a:cs typeface="Times New Roman" panose="02020603050405020304" pitchFamily="18" charset="0"/>
              </a:rPr>
              <a:t>In software engineering, a class diagram in the Unified Modelling Language (UML) is a type of static structure diagram that describes the structure of a system by showing the system's classes, their attributes, operations (or methods), and the relationships among the classes. It explains which class contains information.</a:t>
            </a:r>
          </a:p>
        </p:txBody>
      </p:sp>
    </p:spTree>
    <p:extLst>
      <p:ext uri="{BB962C8B-B14F-4D97-AF65-F5344CB8AC3E}">
        <p14:creationId xmlns:p14="http://schemas.microsoft.com/office/powerpoint/2010/main" val="1878164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094205" y="4654378"/>
            <a:ext cx="2973860"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Class diagram</a:t>
            </a:r>
          </a:p>
        </p:txBody>
      </p:sp>
      <p:pic>
        <p:nvPicPr>
          <p:cNvPr id="4" name="Picture 3">
            <a:extLst>
              <a:ext uri="{FF2B5EF4-FFF2-40B4-BE49-F238E27FC236}">
                <a16:creationId xmlns:a16="http://schemas.microsoft.com/office/drawing/2014/main" id="{FE5D6385-AC41-D4F5-7BDC-E4087C696208}"/>
              </a:ext>
            </a:extLst>
          </p:cNvPr>
          <p:cNvPicPr>
            <a:picLocks noChangeAspect="1"/>
          </p:cNvPicPr>
          <p:nvPr/>
        </p:nvPicPr>
        <p:blipFill>
          <a:blip r:embed="rId2"/>
          <a:stretch>
            <a:fillRect/>
          </a:stretch>
        </p:blipFill>
        <p:spPr>
          <a:xfrm>
            <a:off x="3276282" y="2619375"/>
            <a:ext cx="5639435" cy="1619250"/>
          </a:xfrm>
          <a:prstGeom prst="rect">
            <a:avLst/>
          </a:prstGeom>
        </p:spPr>
      </p:pic>
    </p:spTree>
    <p:extLst>
      <p:ext uri="{BB962C8B-B14F-4D97-AF65-F5344CB8AC3E}">
        <p14:creationId xmlns:p14="http://schemas.microsoft.com/office/powerpoint/2010/main" val="3424151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97722" y="86059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774882" y="1911179"/>
            <a:ext cx="9045146" cy="280698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Sequence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 sequence diagram in Unified Modelling Language (UML) is a kind of interaction diagram that shows how processes operate with one another and in what order. It is a construct of a Message Sequence Chart. Sequence diagrams are sometimes called event diagrams, event scenarios, and timing diagrams.</a:t>
            </a:r>
          </a:p>
          <a:p>
            <a:pPr marL="342900" lvl="0" indent="-342900" algn="just">
              <a:lnSpc>
                <a:spcPct val="150000"/>
              </a:lnSpc>
              <a:buFont typeface="Wingdings" panose="05000000000000000000" pitchFamily="2" charset="2"/>
              <a:buChar char="§"/>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036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99006" y="5461463"/>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Sequence diagram</a:t>
            </a:r>
          </a:p>
        </p:txBody>
      </p:sp>
      <p:pic>
        <p:nvPicPr>
          <p:cNvPr id="4" name="Picture 3">
            <a:extLst>
              <a:ext uri="{FF2B5EF4-FFF2-40B4-BE49-F238E27FC236}">
                <a16:creationId xmlns:a16="http://schemas.microsoft.com/office/drawing/2014/main" id="{41A400FA-D5B6-3819-85A0-6862514ADBD8}"/>
              </a:ext>
            </a:extLst>
          </p:cNvPr>
          <p:cNvPicPr>
            <a:picLocks noChangeAspect="1"/>
          </p:cNvPicPr>
          <p:nvPr/>
        </p:nvPicPr>
        <p:blipFill>
          <a:blip r:embed="rId2"/>
          <a:stretch>
            <a:fillRect/>
          </a:stretch>
        </p:blipFill>
        <p:spPr>
          <a:xfrm>
            <a:off x="3609657" y="1466850"/>
            <a:ext cx="4972685" cy="3924300"/>
          </a:xfrm>
          <a:prstGeom prst="rect">
            <a:avLst/>
          </a:prstGeom>
        </p:spPr>
      </p:pic>
    </p:spTree>
    <p:extLst>
      <p:ext uri="{BB962C8B-B14F-4D97-AF65-F5344CB8AC3E}">
        <p14:creationId xmlns:p14="http://schemas.microsoft.com/office/powerpoint/2010/main" val="2260238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1623062" y="683740"/>
            <a:ext cx="8596668" cy="755560"/>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ABSTRACT</a:t>
            </a:r>
          </a:p>
        </p:txBody>
      </p:sp>
      <p:sp>
        <p:nvSpPr>
          <p:cNvPr id="3" name="Rectangle 2"/>
          <p:cNvSpPr/>
          <p:nvPr/>
        </p:nvSpPr>
        <p:spPr>
          <a:xfrm>
            <a:off x="1742685" y="1439300"/>
            <a:ext cx="8827273" cy="4653646"/>
          </a:xfrm>
          <a:prstGeom prst="rect">
            <a:avLst/>
          </a:prstGeom>
        </p:spPr>
        <p:txBody>
          <a:bodyPr wrap="square">
            <a:spAutoFit/>
          </a:bodyPr>
          <a:lstStyle/>
          <a:p>
            <a:pPr algn="just">
              <a:lnSpc>
                <a:spcPct val="150000"/>
              </a:lnSpc>
            </a:pPr>
            <a:r>
              <a:rPr lang="en-IN" sz="1800" dirty="0">
                <a:effectLst/>
                <a:latin typeface="Times New Roman" panose="02020603050405020304" pitchFamily="18" charset="0"/>
                <a:ea typeface="Calibri" panose="020F0502020204030204" pitchFamily="34" charset="0"/>
              </a:rPr>
              <a:t>The employee dashboard is a comprehensive digital interface designed to enhance the efficiency, productivity, and engagement of a workforce within an organization. Serving as a centralized hub, the dashboard amalgamates critical information and tools relevant to employees, providing a real-time overview of key performance metrics, task assignments, upcoming events, and personalized updates. Through its user-friendly design and customizable features, the dashboard empowers employees to efficiently manage their tasks, track their progress, collaborate with colleagues, and access essential resources. Additionally, data visualization tools offer insights into individual and team performance trends, enabling informed decision-making at various organizational levels. By fostering transparency, communication, and data-driven insights, the employee dashboard optimizes workflow, bolsters employee satisfaction, and contributes to the overall success of the organization.</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326865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Collaboration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In collaboration diagram the method call sequence is indicated by some numbering technique as shown below. The number indicates how the methods are called one after another. We have taken the same order management system to describe the collaboration diagram. The method calls are similar to that of a sequence diagram. But the difference is that the sequence diagram does not describe the object organization whereas the collaboration diagram shows the object organization.</a:t>
            </a:r>
          </a:p>
        </p:txBody>
      </p:sp>
    </p:spTree>
    <p:extLst>
      <p:ext uri="{BB962C8B-B14F-4D97-AF65-F5344CB8AC3E}">
        <p14:creationId xmlns:p14="http://schemas.microsoft.com/office/powerpoint/2010/main" val="3096335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267201" y="5000144"/>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Collaboration diagram</a:t>
            </a:r>
          </a:p>
        </p:txBody>
      </p:sp>
      <p:pic>
        <p:nvPicPr>
          <p:cNvPr id="4" name="Picture 3">
            <a:extLst>
              <a:ext uri="{FF2B5EF4-FFF2-40B4-BE49-F238E27FC236}">
                <a16:creationId xmlns:a16="http://schemas.microsoft.com/office/drawing/2014/main" id="{4637D5B5-B9DE-5C20-E8D3-84E8C81A8AE7}"/>
              </a:ext>
            </a:extLst>
          </p:cNvPr>
          <p:cNvPicPr>
            <a:picLocks noChangeAspect="1"/>
          </p:cNvPicPr>
          <p:nvPr/>
        </p:nvPicPr>
        <p:blipFill>
          <a:blip r:embed="rId2"/>
          <a:stretch>
            <a:fillRect/>
          </a:stretch>
        </p:blipFill>
        <p:spPr>
          <a:xfrm>
            <a:off x="4881562" y="1733550"/>
            <a:ext cx="2428875" cy="3390900"/>
          </a:xfrm>
          <a:prstGeom prst="rect">
            <a:avLst/>
          </a:prstGeom>
        </p:spPr>
      </p:pic>
    </p:spTree>
    <p:extLst>
      <p:ext uri="{BB962C8B-B14F-4D97-AF65-F5344CB8AC3E}">
        <p14:creationId xmlns:p14="http://schemas.microsoft.com/office/powerpoint/2010/main" val="986984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234532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Deployment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Deployment diagram represents the deployment view of a system. It is related to the component diagram. Because the components are deployed using the deployment diagrams. A deployment diagram consists of nodes. Nodes are nothing but physical hardware’s used to deploy the application.</a:t>
            </a:r>
          </a:p>
        </p:txBody>
      </p:sp>
    </p:spTree>
    <p:extLst>
      <p:ext uri="{BB962C8B-B14F-4D97-AF65-F5344CB8AC3E}">
        <p14:creationId xmlns:p14="http://schemas.microsoft.com/office/powerpoint/2010/main" val="582438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267201" y="5000144"/>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Deployment diagram</a:t>
            </a:r>
          </a:p>
        </p:txBody>
      </p:sp>
      <p:pic>
        <p:nvPicPr>
          <p:cNvPr id="4" name="Picture 3">
            <a:extLst>
              <a:ext uri="{FF2B5EF4-FFF2-40B4-BE49-F238E27FC236}">
                <a16:creationId xmlns:a16="http://schemas.microsoft.com/office/drawing/2014/main" id="{29DB0865-FBB9-C373-257C-FA1AE8118AAC}"/>
              </a:ext>
            </a:extLst>
          </p:cNvPr>
          <p:cNvPicPr>
            <a:picLocks noChangeAspect="1"/>
          </p:cNvPicPr>
          <p:nvPr/>
        </p:nvPicPr>
        <p:blipFill>
          <a:blip r:embed="rId2"/>
          <a:stretch>
            <a:fillRect/>
          </a:stretch>
        </p:blipFill>
        <p:spPr>
          <a:xfrm>
            <a:off x="3676332" y="2762250"/>
            <a:ext cx="4839335" cy="1333500"/>
          </a:xfrm>
          <a:prstGeom prst="rect">
            <a:avLst/>
          </a:prstGeom>
        </p:spPr>
      </p:pic>
    </p:spTree>
    <p:extLst>
      <p:ext uri="{BB962C8B-B14F-4D97-AF65-F5344CB8AC3E}">
        <p14:creationId xmlns:p14="http://schemas.microsoft.com/office/powerpoint/2010/main" val="1599839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280698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Activity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Activity diagrams are graphical representations of workflows of stepwise activities and actions with support for choice, iteration and concurrency. In the Unified Modelling Language, activity diagrams can be used to describe the business and operational step-by-step workflows of components in a system. An activity diagram shows the overall flow of control.</a:t>
            </a:r>
          </a:p>
        </p:txBody>
      </p:sp>
    </p:spTree>
    <p:extLst>
      <p:ext uri="{BB962C8B-B14F-4D97-AF65-F5344CB8AC3E}">
        <p14:creationId xmlns:p14="http://schemas.microsoft.com/office/powerpoint/2010/main" val="172022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Activity diagram</a:t>
            </a:r>
          </a:p>
        </p:txBody>
      </p:sp>
      <p:pic>
        <p:nvPicPr>
          <p:cNvPr id="4" name="Picture 3">
            <a:extLst>
              <a:ext uri="{FF2B5EF4-FFF2-40B4-BE49-F238E27FC236}">
                <a16:creationId xmlns:a16="http://schemas.microsoft.com/office/drawing/2014/main" id="{D03B48C8-FEE2-9F78-9F70-9B4D8428386C}"/>
              </a:ext>
            </a:extLst>
          </p:cNvPr>
          <p:cNvPicPr>
            <a:picLocks noChangeAspect="1"/>
          </p:cNvPicPr>
          <p:nvPr/>
        </p:nvPicPr>
        <p:blipFill>
          <a:blip r:embed="rId2"/>
          <a:stretch>
            <a:fillRect/>
          </a:stretch>
        </p:blipFill>
        <p:spPr>
          <a:xfrm>
            <a:off x="3428682" y="1362075"/>
            <a:ext cx="5334635" cy="4133850"/>
          </a:xfrm>
          <a:prstGeom prst="rect">
            <a:avLst/>
          </a:prstGeom>
        </p:spPr>
      </p:pic>
    </p:spTree>
    <p:extLst>
      <p:ext uri="{BB962C8B-B14F-4D97-AF65-F5344CB8AC3E}">
        <p14:creationId xmlns:p14="http://schemas.microsoft.com/office/powerpoint/2010/main" val="538859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73483" y="8029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573483" y="2084174"/>
            <a:ext cx="9045146" cy="2400657"/>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Component Diagram</a:t>
            </a:r>
            <a:r>
              <a:rPr lang="en-US" sz="2000" dirty="0">
                <a:latin typeface="Times New Roman" panose="02020603050405020304" pitchFamily="18" charset="0"/>
                <a:cs typeface="Times New Roman" panose="02020603050405020304" pitchFamily="18" charset="0"/>
              </a:rPr>
              <a:t>:</a:t>
            </a:r>
          </a:p>
          <a:p>
            <a:pPr algn="just">
              <a:lnSpc>
                <a:spcPct val="150000"/>
              </a:lnSpc>
            </a:pPr>
            <a:r>
              <a:rPr lang="en-US" sz="2000" dirty="0">
                <a:latin typeface="Times New Roman" panose="02020603050405020304" pitchFamily="18" charset="0"/>
                <a:cs typeface="Times New Roman" panose="02020603050405020304" pitchFamily="18" charset="0"/>
              </a:rPr>
              <a:t>A component diagram, also known as a UML component diagram, describes the organization and wiring of the physical </a:t>
            </a:r>
            <a:r>
              <a:rPr lang="en-US" sz="2000" b="1"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omponents in a system. Component diagrams are often drawn to help model implementation details and double-check that every aspect of the system's required functions is covered by planned development.</a:t>
            </a:r>
          </a:p>
        </p:txBody>
      </p:sp>
    </p:spTree>
    <p:extLst>
      <p:ext uri="{BB962C8B-B14F-4D97-AF65-F5344CB8AC3E}">
        <p14:creationId xmlns:p14="http://schemas.microsoft.com/office/powerpoint/2010/main" val="142774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Component diagram</a:t>
            </a:r>
          </a:p>
        </p:txBody>
      </p:sp>
      <p:pic>
        <p:nvPicPr>
          <p:cNvPr id="5" name="Picture 4">
            <a:extLst>
              <a:ext uri="{FF2B5EF4-FFF2-40B4-BE49-F238E27FC236}">
                <a16:creationId xmlns:a16="http://schemas.microsoft.com/office/drawing/2014/main" id="{180CB9DE-8C27-2559-DCB5-F3AE0E90E6E3}"/>
              </a:ext>
            </a:extLst>
          </p:cNvPr>
          <p:cNvPicPr>
            <a:picLocks noChangeAspect="1"/>
          </p:cNvPicPr>
          <p:nvPr/>
        </p:nvPicPr>
        <p:blipFill>
          <a:blip r:embed="rId2"/>
          <a:stretch>
            <a:fillRect/>
          </a:stretch>
        </p:blipFill>
        <p:spPr>
          <a:xfrm>
            <a:off x="3342957" y="2843212"/>
            <a:ext cx="5506085" cy="1171575"/>
          </a:xfrm>
          <a:prstGeom prst="rect">
            <a:avLst/>
          </a:prstGeom>
        </p:spPr>
      </p:pic>
    </p:spTree>
    <p:extLst>
      <p:ext uri="{BB962C8B-B14F-4D97-AF65-F5344CB8AC3E}">
        <p14:creationId xmlns:p14="http://schemas.microsoft.com/office/powerpoint/2010/main" val="2099159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963827" y="1470197"/>
            <a:ext cx="10536194" cy="4708981"/>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ER Diagram:</a:t>
            </a:r>
            <a:endParaRPr 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An Entity–relationship model (ER model) describes the structure of a database with the help of a diagram, which is known as Entity Relationship Diagram (ER Diagram). An ER model is a design or blueprint of a database that can later be implemented as a database. The main components of E-R model are: entity set and relationship set.</a:t>
            </a:r>
          </a:p>
          <a:p>
            <a:pPr marL="342900" indent="-342900" algn="just">
              <a:lnSpc>
                <a:spcPct val="150000"/>
              </a:lnSpc>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An ER diagram shows the relationship among entity sets. An entity set is a group of similar entities and these entities can have attributes. In terms of DBMS, an entity is a table or attribute of a table in database, so by showing relationship among tables and their attributes, ER diagram shows the complete logical structure of a database. Let’s have a look at a simple ER diagram to understand this concept.</a:t>
            </a:r>
          </a:p>
        </p:txBody>
      </p:sp>
    </p:spTree>
    <p:extLst>
      <p:ext uri="{BB962C8B-B14F-4D97-AF65-F5344CB8AC3E}">
        <p14:creationId xmlns:p14="http://schemas.microsoft.com/office/powerpoint/2010/main" val="1273168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ER diagram</a:t>
            </a:r>
          </a:p>
        </p:txBody>
      </p:sp>
      <p:pic>
        <p:nvPicPr>
          <p:cNvPr id="5" name="Picture 4">
            <a:extLst>
              <a:ext uri="{FF2B5EF4-FFF2-40B4-BE49-F238E27FC236}">
                <a16:creationId xmlns:a16="http://schemas.microsoft.com/office/drawing/2014/main" id="{33761DF7-41BA-E119-C18A-13E9285DBBC7}"/>
              </a:ext>
            </a:extLst>
          </p:cNvPr>
          <p:cNvPicPr>
            <a:picLocks noChangeAspect="1"/>
          </p:cNvPicPr>
          <p:nvPr/>
        </p:nvPicPr>
        <p:blipFill>
          <a:blip r:embed="rId2"/>
          <a:stretch>
            <a:fillRect/>
          </a:stretch>
        </p:blipFill>
        <p:spPr>
          <a:xfrm>
            <a:off x="3124200" y="1757680"/>
            <a:ext cx="5943600" cy="3342640"/>
          </a:xfrm>
          <a:prstGeom prst="rect">
            <a:avLst/>
          </a:prstGeom>
        </p:spPr>
      </p:pic>
    </p:spTree>
    <p:extLst>
      <p:ext uri="{BB962C8B-B14F-4D97-AF65-F5344CB8AC3E}">
        <p14:creationId xmlns:p14="http://schemas.microsoft.com/office/powerpoint/2010/main" val="1712003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92686" y="1619497"/>
            <a:ext cx="8633139" cy="2227982"/>
          </a:xfrm>
          <a:prstGeom prst="rect">
            <a:avLst/>
          </a:prstGeom>
        </p:spPr>
        <p:txBody>
          <a:bodyPr wrap="square">
            <a:spAutoFit/>
          </a:bodyPr>
          <a:lstStyle/>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This abstract encapsulates the multifaceted benefits and functionalities of the employee dashboard, highlighting its pivotal role in modern workforce management and organizational dynamics. Online platform that facilitates the collection and analysis of feedback from students, faculty, and staff in a college or university setting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Keywords: </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Employee , Subject ,Student , Feedback , Hod , etc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le 1"/>
          <p:cNvSpPr txBox="1"/>
          <p:nvPr/>
        </p:nvSpPr>
        <p:spPr>
          <a:xfrm>
            <a:off x="1153162" y="863445"/>
            <a:ext cx="8596668" cy="755560"/>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    ABSTRACT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4" name="TextBox 3"/>
          <p:cNvSpPr txBox="1"/>
          <p:nvPr/>
        </p:nvSpPr>
        <p:spPr>
          <a:xfrm>
            <a:off x="1276865" y="1692618"/>
            <a:ext cx="9737124" cy="3785652"/>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
            </a:pPr>
            <a:r>
              <a:rPr lang="en-US" sz="2000" b="1" dirty="0">
                <a:latin typeface="Times New Roman" panose="02020603050405020304" pitchFamily="18" charset="0"/>
                <a:cs typeface="Times New Roman" panose="02020603050405020304" pitchFamily="18" charset="0"/>
              </a:rPr>
              <a:t>DFD Diagram:</a:t>
            </a:r>
            <a:endParaRPr lang="en-US" sz="2000" dirty="0">
              <a:latin typeface="Times New Roman" panose="02020603050405020304" pitchFamily="18" charset="0"/>
              <a:cs typeface="Times New Roman" panose="02020603050405020304" pitchFamily="18" charset="0"/>
            </a:endParaRPr>
          </a:p>
          <a:p>
            <a:pPr algn="just">
              <a:lnSpc>
                <a:spcPct val="150000"/>
              </a:lnSpc>
            </a:pPr>
            <a:r>
              <a:rPr lang="en-US" sz="2000" dirty="0">
                <a:latin typeface="Times New Roman" panose="02020603050405020304" pitchFamily="18" charset="0"/>
                <a:cs typeface="Times New Roman" panose="02020603050405020304" pitchFamily="18" charset="0"/>
              </a:rPr>
              <a:t>A Data Flow Diagram (DFD) is a traditional way to visualize the information flows within a system. A neat and clear DFD can depict a good amount of the system requirements graphically. It can be manual, automated, or a combination of both. It shows how information enters and leaves the system, what changes the information and where information is stored. The purpose of a DFD is to show the scope and boundaries of a system as a whole. It may be used as a communications tool between a systems analyst and any person who plays a part in the system that acts as the starting point for redesigning a system.</a:t>
            </a:r>
          </a:p>
        </p:txBody>
      </p:sp>
    </p:spTree>
    <p:extLst>
      <p:ext uri="{BB962C8B-B14F-4D97-AF65-F5344CB8AC3E}">
        <p14:creationId xmlns:p14="http://schemas.microsoft.com/office/powerpoint/2010/main" val="1963628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 Context Level diagram</a:t>
            </a:r>
          </a:p>
        </p:txBody>
      </p:sp>
      <p:pic>
        <p:nvPicPr>
          <p:cNvPr id="4" name="Picture 3">
            <a:extLst>
              <a:ext uri="{FF2B5EF4-FFF2-40B4-BE49-F238E27FC236}">
                <a16:creationId xmlns:a16="http://schemas.microsoft.com/office/drawing/2014/main" id="{E299F744-60D7-3946-146D-EF085DCCB9DE}"/>
              </a:ext>
            </a:extLst>
          </p:cNvPr>
          <p:cNvPicPr>
            <a:picLocks noChangeAspect="1"/>
          </p:cNvPicPr>
          <p:nvPr/>
        </p:nvPicPr>
        <p:blipFill>
          <a:blip r:embed="rId2"/>
          <a:stretch>
            <a:fillRect/>
          </a:stretch>
        </p:blipFill>
        <p:spPr>
          <a:xfrm>
            <a:off x="3776345" y="2352675"/>
            <a:ext cx="4639310" cy="2152650"/>
          </a:xfrm>
          <a:prstGeom prst="rect">
            <a:avLst/>
          </a:prstGeom>
        </p:spPr>
      </p:pic>
    </p:spTree>
    <p:extLst>
      <p:ext uri="{BB962C8B-B14F-4D97-AF65-F5344CB8AC3E}">
        <p14:creationId xmlns:p14="http://schemas.microsoft.com/office/powerpoint/2010/main" val="1886962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FigureLevel-1 diagram</a:t>
            </a:r>
          </a:p>
        </p:txBody>
      </p:sp>
      <p:pic>
        <p:nvPicPr>
          <p:cNvPr id="4" name="Picture 3">
            <a:extLst>
              <a:ext uri="{FF2B5EF4-FFF2-40B4-BE49-F238E27FC236}">
                <a16:creationId xmlns:a16="http://schemas.microsoft.com/office/drawing/2014/main" id="{B9E3C812-FAB1-2475-6766-5C34503370EF}"/>
              </a:ext>
            </a:extLst>
          </p:cNvPr>
          <p:cNvPicPr>
            <a:picLocks noChangeAspect="1"/>
          </p:cNvPicPr>
          <p:nvPr/>
        </p:nvPicPr>
        <p:blipFill>
          <a:blip r:embed="rId2"/>
          <a:stretch>
            <a:fillRect/>
          </a:stretch>
        </p:blipFill>
        <p:spPr>
          <a:xfrm>
            <a:off x="3124200" y="1290637"/>
            <a:ext cx="5943600" cy="4276725"/>
          </a:xfrm>
          <a:prstGeom prst="rect">
            <a:avLst/>
          </a:prstGeom>
        </p:spPr>
      </p:pic>
    </p:spTree>
    <p:extLst>
      <p:ext uri="{BB962C8B-B14F-4D97-AF65-F5344CB8AC3E}">
        <p14:creationId xmlns:p14="http://schemas.microsoft.com/office/powerpoint/2010/main" val="16667931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50587" y="489892"/>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UML DIAGRAMS</a:t>
            </a:r>
          </a:p>
        </p:txBody>
      </p:sp>
      <p:sp>
        <p:nvSpPr>
          <p:cNvPr id="2" name="TextBox 1"/>
          <p:cNvSpPr txBox="1"/>
          <p:nvPr/>
        </p:nvSpPr>
        <p:spPr>
          <a:xfrm>
            <a:off x="4341341" y="5288468"/>
            <a:ext cx="3670013" cy="400110"/>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Figure:Level-2 diagram</a:t>
            </a:r>
          </a:p>
        </p:txBody>
      </p:sp>
      <p:pic>
        <p:nvPicPr>
          <p:cNvPr id="4" name="Picture 3">
            <a:extLst>
              <a:ext uri="{FF2B5EF4-FFF2-40B4-BE49-F238E27FC236}">
                <a16:creationId xmlns:a16="http://schemas.microsoft.com/office/drawing/2014/main" id="{FB7A35AE-A6DE-BA25-1EDA-16BCE3BA1640}"/>
              </a:ext>
            </a:extLst>
          </p:cNvPr>
          <p:cNvPicPr>
            <a:picLocks noChangeAspect="1"/>
          </p:cNvPicPr>
          <p:nvPr/>
        </p:nvPicPr>
        <p:blipFill>
          <a:blip r:embed="rId2"/>
          <a:stretch>
            <a:fillRect/>
          </a:stretch>
        </p:blipFill>
        <p:spPr>
          <a:xfrm>
            <a:off x="3124200" y="1420770"/>
            <a:ext cx="5943600" cy="3867698"/>
          </a:xfrm>
          <a:prstGeom prst="rect">
            <a:avLst/>
          </a:prstGeom>
        </p:spPr>
      </p:pic>
    </p:spTree>
    <p:extLst>
      <p:ext uri="{BB962C8B-B14F-4D97-AF65-F5344CB8AC3E}">
        <p14:creationId xmlns:p14="http://schemas.microsoft.com/office/powerpoint/2010/main" val="11792352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2202873" y="1511910"/>
            <a:ext cx="9737124" cy="375552"/>
          </a:xfrm>
          <a:prstGeom prst="rect">
            <a:avLst/>
          </a:prstGeom>
          <a:noFill/>
        </p:spPr>
        <p:txBody>
          <a:bodyPr wrap="square" rtlCol="0">
            <a:spAutoFit/>
          </a:body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Home:</a:t>
            </a:r>
            <a:r>
              <a:rPr lang="en-IN" sz="1800" dirty="0">
                <a:effectLst/>
                <a:latin typeface="Calibri" panose="020F0502020204030204" pitchFamily="34" charset="0"/>
                <a:ea typeface="Calibri" panose="020F0502020204030204" pitchFamily="34" charset="0"/>
                <a:cs typeface="Times New Roman" panose="02020603050405020304" pitchFamily="18" charset="0"/>
              </a:rPr>
              <a:t> This is the home page.</a:t>
            </a:r>
          </a:p>
        </p:txBody>
      </p:sp>
      <p:pic>
        <p:nvPicPr>
          <p:cNvPr id="2" name="Picture 1">
            <a:extLst>
              <a:ext uri="{FF2B5EF4-FFF2-40B4-BE49-F238E27FC236}">
                <a16:creationId xmlns:a16="http://schemas.microsoft.com/office/drawing/2014/main" id="{C7C7F4B3-8CEE-33FB-A3B5-027B7B9CBC6C}"/>
              </a:ext>
            </a:extLst>
          </p:cNvPr>
          <p:cNvPicPr>
            <a:picLocks noChangeAspect="1"/>
          </p:cNvPicPr>
          <p:nvPr/>
        </p:nvPicPr>
        <p:blipFill>
          <a:blip r:embed="rId2"/>
          <a:stretch>
            <a:fillRect/>
          </a:stretch>
        </p:blipFill>
        <p:spPr>
          <a:xfrm>
            <a:off x="2695673" y="2352259"/>
            <a:ext cx="5731510" cy="3222625"/>
          </a:xfrm>
          <a:prstGeom prst="rect">
            <a:avLst/>
          </a:prstGeom>
        </p:spPr>
      </p:pic>
    </p:spTree>
    <p:extLst>
      <p:ext uri="{BB962C8B-B14F-4D97-AF65-F5344CB8AC3E}">
        <p14:creationId xmlns:p14="http://schemas.microsoft.com/office/powerpoint/2010/main" val="33581979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375552"/>
          </a:xfrm>
          <a:prstGeom prst="rect">
            <a:avLst/>
          </a:prstGeom>
          <a:noFill/>
        </p:spPr>
        <p:txBody>
          <a:bodyPr wrap="square" rtlCol="0">
            <a:spAutoFit/>
          </a:body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HOD: </a:t>
            </a:r>
            <a:r>
              <a:rPr lang="en-IN" sz="1800" dirty="0">
                <a:effectLst/>
                <a:latin typeface="Calibri" panose="020F0502020204030204" pitchFamily="34" charset="0"/>
                <a:ea typeface="Calibri" panose="020F0502020204030204" pitchFamily="34" charset="0"/>
                <a:cs typeface="Times New Roman" panose="02020603050405020304" pitchFamily="18" charset="0"/>
              </a:rPr>
              <a:t>Hod can login with these page with default credentials.</a:t>
            </a:r>
          </a:p>
        </p:txBody>
      </p:sp>
      <p:pic>
        <p:nvPicPr>
          <p:cNvPr id="5" name="Picture 4">
            <a:extLst>
              <a:ext uri="{FF2B5EF4-FFF2-40B4-BE49-F238E27FC236}">
                <a16:creationId xmlns:a16="http://schemas.microsoft.com/office/drawing/2014/main" id="{7DD8C81C-C9C7-4576-0DF6-6F42357B08E8}"/>
              </a:ext>
            </a:extLst>
          </p:cNvPr>
          <p:cNvPicPr>
            <a:picLocks noChangeAspect="1"/>
          </p:cNvPicPr>
          <p:nvPr/>
        </p:nvPicPr>
        <p:blipFill>
          <a:blip r:embed="rId2"/>
          <a:stretch>
            <a:fillRect/>
          </a:stretch>
        </p:blipFill>
        <p:spPr>
          <a:xfrm>
            <a:off x="2737876" y="2521071"/>
            <a:ext cx="5731510" cy="3222625"/>
          </a:xfrm>
          <a:prstGeom prst="rect">
            <a:avLst/>
          </a:prstGeom>
        </p:spPr>
      </p:pic>
    </p:spTree>
    <p:extLst>
      <p:ext uri="{BB962C8B-B14F-4D97-AF65-F5344CB8AC3E}">
        <p14:creationId xmlns:p14="http://schemas.microsoft.com/office/powerpoint/2010/main" val="33897030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374077"/>
          </a:xfrm>
          <a:prstGeom prst="rect">
            <a:avLst/>
          </a:prstGeom>
          <a:noFill/>
        </p:spPr>
        <p:txBody>
          <a:bodyPr wrap="square" rtlCol="0">
            <a:spAutoFit/>
          </a:body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ADD SUBJECTS: </a:t>
            </a:r>
            <a:r>
              <a:rPr lang="en-IN" sz="1800" dirty="0">
                <a:effectLst/>
                <a:latin typeface="Calibri" panose="020F0502020204030204" pitchFamily="34" charset="0"/>
                <a:ea typeface="Calibri" panose="020F0502020204030204" pitchFamily="34" charset="0"/>
                <a:cs typeface="Times New Roman" panose="02020603050405020304" pitchFamily="18" charset="0"/>
              </a:rPr>
              <a:t> In this page hod can add subjects </a:t>
            </a:r>
          </a:p>
        </p:txBody>
      </p:sp>
      <p:pic>
        <p:nvPicPr>
          <p:cNvPr id="5" name="Picture 4">
            <a:extLst>
              <a:ext uri="{FF2B5EF4-FFF2-40B4-BE49-F238E27FC236}">
                <a16:creationId xmlns:a16="http://schemas.microsoft.com/office/drawing/2014/main" id="{16425DD6-191C-9EC0-8CF2-EE4391DD4351}"/>
              </a:ext>
            </a:extLst>
          </p:cNvPr>
          <p:cNvPicPr>
            <a:picLocks noChangeAspect="1"/>
          </p:cNvPicPr>
          <p:nvPr/>
        </p:nvPicPr>
        <p:blipFill>
          <a:blip r:embed="rId2"/>
          <a:stretch>
            <a:fillRect/>
          </a:stretch>
        </p:blipFill>
        <p:spPr>
          <a:xfrm>
            <a:off x="2973110" y="2289116"/>
            <a:ext cx="5731510" cy="3222625"/>
          </a:xfrm>
          <a:prstGeom prst="rect">
            <a:avLst/>
          </a:prstGeom>
        </p:spPr>
      </p:pic>
    </p:spTree>
    <p:extLst>
      <p:ext uri="{BB962C8B-B14F-4D97-AF65-F5344CB8AC3E}">
        <p14:creationId xmlns:p14="http://schemas.microsoft.com/office/powerpoint/2010/main" val="3499711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746765" y="1629118"/>
            <a:ext cx="9737124" cy="374077"/>
          </a:xfrm>
          <a:prstGeom prst="rect">
            <a:avLst/>
          </a:prstGeom>
          <a:noFill/>
        </p:spPr>
        <p:txBody>
          <a:bodyPr wrap="square" rtlCol="0">
            <a:spAutoFit/>
          </a:body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ASSIGN SUBJECTS : </a:t>
            </a:r>
            <a:r>
              <a:rPr lang="en-IN" sz="1800" dirty="0">
                <a:effectLst/>
                <a:latin typeface="Calibri" panose="020F0502020204030204" pitchFamily="34" charset="0"/>
                <a:ea typeface="Calibri" panose="020F0502020204030204" pitchFamily="34" charset="0"/>
                <a:cs typeface="Times New Roman" panose="02020603050405020304" pitchFamily="18" charset="0"/>
              </a:rPr>
              <a:t> In this page hod can assign subjects for a particular employee.</a:t>
            </a:r>
          </a:p>
        </p:txBody>
      </p:sp>
      <p:pic>
        <p:nvPicPr>
          <p:cNvPr id="5" name="Picture 4">
            <a:extLst>
              <a:ext uri="{FF2B5EF4-FFF2-40B4-BE49-F238E27FC236}">
                <a16:creationId xmlns:a16="http://schemas.microsoft.com/office/drawing/2014/main" id="{9BB38D0A-89A8-3F9C-D9A2-BB6066F9EE2E}"/>
              </a:ext>
            </a:extLst>
          </p:cNvPr>
          <p:cNvPicPr>
            <a:picLocks noChangeAspect="1"/>
          </p:cNvPicPr>
          <p:nvPr/>
        </p:nvPicPr>
        <p:blipFill>
          <a:blip r:embed="rId2"/>
          <a:stretch>
            <a:fillRect/>
          </a:stretch>
        </p:blipFill>
        <p:spPr>
          <a:xfrm>
            <a:off x="2780079" y="2162116"/>
            <a:ext cx="6462746" cy="3633773"/>
          </a:xfrm>
          <a:prstGeom prst="rect">
            <a:avLst/>
          </a:prstGeom>
        </p:spPr>
      </p:pic>
    </p:spTree>
    <p:extLst>
      <p:ext uri="{BB962C8B-B14F-4D97-AF65-F5344CB8AC3E}">
        <p14:creationId xmlns:p14="http://schemas.microsoft.com/office/powerpoint/2010/main" val="15434065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375552"/>
          </a:xfrm>
          <a:prstGeom prst="rect">
            <a:avLst/>
          </a:prstGeom>
          <a:noFill/>
        </p:spPr>
        <p:txBody>
          <a:bodyPr wrap="square" rtlCol="0">
            <a:spAutoFit/>
          </a:body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VIEW FEEDBACKS: </a:t>
            </a:r>
            <a:r>
              <a:rPr lang="en-IN" sz="1800" dirty="0">
                <a:effectLst/>
                <a:latin typeface="Calibri" panose="020F0502020204030204" pitchFamily="34" charset="0"/>
                <a:ea typeface="Calibri" panose="020F0502020204030204" pitchFamily="34" charset="0"/>
                <a:cs typeface="Times New Roman" panose="02020603050405020304" pitchFamily="18" charset="0"/>
              </a:rPr>
              <a:t> In this page hod can view feedbacks given by students for employees.</a:t>
            </a:r>
          </a:p>
        </p:txBody>
      </p:sp>
      <p:pic>
        <p:nvPicPr>
          <p:cNvPr id="5" name="Picture 4">
            <a:extLst>
              <a:ext uri="{FF2B5EF4-FFF2-40B4-BE49-F238E27FC236}">
                <a16:creationId xmlns:a16="http://schemas.microsoft.com/office/drawing/2014/main" id="{5BDD38AB-86CC-3964-554A-55D1E8B7161A}"/>
              </a:ext>
            </a:extLst>
          </p:cNvPr>
          <p:cNvPicPr>
            <a:picLocks noChangeAspect="1"/>
          </p:cNvPicPr>
          <p:nvPr/>
        </p:nvPicPr>
        <p:blipFill>
          <a:blip r:embed="rId2"/>
          <a:stretch>
            <a:fillRect/>
          </a:stretch>
        </p:blipFill>
        <p:spPr>
          <a:xfrm>
            <a:off x="2973110" y="2408530"/>
            <a:ext cx="5731510" cy="3222625"/>
          </a:xfrm>
          <a:prstGeom prst="rect">
            <a:avLst/>
          </a:prstGeom>
        </p:spPr>
      </p:pic>
    </p:spTree>
    <p:extLst>
      <p:ext uri="{BB962C8B-B14F-4D97-AF65-F5344CB8AC3E}">
        <p14:creationId xmlns:p14="http://schemas.microsoft.com/office/powerpoint/2010/main" val="2348006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994317" y="1678551"/>
            <a:ext cx="9474262" cy="464871"/>
          </a:xfrm>
          <a:prstGeom prst="rect">
            <a:avLst/>
          </a:prstGeom>
          <a:noFill/>
        </p:spPr>
        <p:txBody>
          <a:bodyPr wrap="square" rtlCol="0">
            <a:spAutoFit/>
          </a:bodyPr>
          <a:lstStyle/>
          <a:p>
            <a:pPr algn="just">
              <a:lnSpc>
                <a:spcPct val="150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PROGRESS: </a:t>
            </a:r>
            <a:r>
              <a:rPr lang="en-IN" sz="1800" dirty="0">
                <a:effectLst/>
                <a:latin typeface="Calibri" panose="020F0502020204030204" pitchFamily="34" charset="0"/>
                <a:ea typeface="Calibri" panose="020F0502020204030204" pitchFamily="34" charset="0"/>
                <a:cs typeface="Times New Roman" panose="02020603050405020304" pitchFamily="18" charset="0"/>
              </a:rPr>
              <a:t>In this page hod can view the progress given by employee.</a:t>
            </a:r>
          </a:p>
        </p:txBody>
      </p:sp>
      <p:pic>
        <p:nvPicPr>
          <p:cNvPr id="5" name="Picture 4">
            <a:extLst>
              <a:ext uri="{FF2B5EF4-FFF2-40B4-BE49-F238E27FC236}">
                <a16:creationId xmlns:a16="http://schemas.microsoft.com/office/drawing/2014/main" id="{0541143E-48F7-DA76-FAE2-86754BC44B86}"/>
              </a:ext>
            </a:extLst>
          </p:cNvPr>
          <p:cNvPicPr>
            <a:picLocks noChangeAspect="1"/>
          </p:cNvPicPr>
          <p:nvPr/>
        </p:nvPicPr>
        <p:blipFill>
          <a:blip r:embed="rId2"/>
          <a:stretch>
            <a:fillRect/>
          </a:stretch>
        </p:blipFill>
        <p:spPr>
          <a:xfrm>
            <a:off x="2973110" y="2422598"/>
            <a:ext cx="5731510" cy="3222625"/>
          </a:xfrm>
          <a:prstGeom prst="rect">
            <a:avLst/>
          </a:prstGeom>
        </p:spPr>
      </p:pic>
    </p:spTree>
    <p:extLst>
      <p:ext uri="{BB962C8B-B14F-4D97-AF65-F5344CB8AC3E}">
        <p14:creationId xmlns:p14="http://schemas.microsoft.com/office/powerpoint/2010/main" val="931889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754868" y="889685"/>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OBJECTIVE OF PROJECT</a:t>
            </a:r>
          </a:p>
        </p:txBody>
      </p:sp>
      <p:sp>
        <p:nvSpPr>
          <p:cNvPr id="4" name="TextBox 3"/>
          <p:cNvSpPr txBox="1"/>
          <p:nvPr/>
        </p:nvSpPr>
        <p:spPr>
          <a:xfrm>
            <a:off x="2273643" y="2001795"/>
            <a:ext cx="8468498" cy="2345322"/>
          </a:xfrm>
          <a:prstGeom prst="rect">
            <a:avLst/>
          </a:prstGeom>
          <a:noFill/>
        </p:spPr>
        <p:txBody>
          <a:bodyPr wrap="square" rtlCol="0">
            <a:spAutoFit/>
          </a:bodyPr>
          <a:lstStyle/>
          <a:p>
            <a:pPr algn="just">
              <a:lnSpc>
                <a:spcPct val="150000"/>
              </a:lnSpc>
            </a:pPr>
            <a:r>
              <a:rPr lang="en-US" sz="2000" b="1" dirty="0">
                <a:solidFill>
                  <a:srgbClr val="000000"/>
                </a:solidFill>
                <a:effectLst/>
                <a:latin typeface="Times New Roman" panose="02020603050405020304" pitchFamily="18" charset="0"/>
                <a:ea typeface="Times New Roman" panose="02020603050405020304" pitchFamily="18" charset="0"/>
              </a:rPr>
              <a:t>“Employee dashboard”</a:t>
            </a:r>
            <a:r>
              <a:rPr lang="en-US" sz="2000" dirty="0">
                <a:solidFill>
                  <a:srgbClr val="000000"/>
                </a:solidFill>
                <a:effectLst/>
                <a:latin typeface="Times New Roman" panose="02020603050405020304" pitchFamily="18" charset="0"/>
                <a:ea typeface="Times New Roman" panose="02020603050405020304" pitchFamily="18" charset="0"/>
              </a:rPr>
              <a:t> is software developed for maintaining the feedback information from students. </a:t>
            </a:r>
            <a:r>
              <a:rPr lang="en-US" sz="2000" dirty="0">
                <a:effectLst/>
                <a:latin typeface="Times New Roman" panose="02020603050405020304" pitchFamily="18" charset="0"/>
                <a:ea typeface="Times New Roman" panose="02020603050405020304" pitchFamily="18" charset="0"/>
              </a:rPr>
              <a:t>The objective of employee dashboard is to provide a user-friendly and efficient platform that enables faculty to access relevant and up-to-date information about their feedback details, check the details by individually which subject getting good feedback.</a:t>
            </a:r>
            <a:endParaRPr lang="en-IN" sz="20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375552"/>
          </a:xfrm>
          <a:prstGeom prst="rect">
            <a:avLst/>
          </a:prstGeom>
          <a:noFill/>
        </p:spPr>
        <p:txBody>
          <a:bodyPr wrap="square" rtlCol="0">
            <a:spAutoFit/>
          </a:body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EMPPLOYEE REGISTER : </a:t>
            </a:r>
            <a:r>
              <a:rPr lang="en-IN" sz="1800" dirty="0">
                <a:effectLst/>
                <a:latin typeface="Calibri" panose="020F0502020204030204" pitchFamily="34" charset="0"/>
                <a:ea typeface="Calibri" panose="020F0502020204030204" pitchFamily="34" charset="0"/>
                <a:cs typeface="Times New Roman" panose="02020603050405020304" pitchFamily="18" charset="0"/>
              </a:rPr>
              <a:t> In this page employee can register here.</a:t>
            </a:r>
          </a:p>
        </p:txBody>
      </p:sp>
      <p:pic>
        <p:nvPicPr>
          <p:cNvPr id="5" name="Picture 4">
            <a:extLst>
              <a:ext uri="{FF2B5EF4-FFF2-40B4-BE49-F238E27FC236}">
                <a16:creationId xmlns:a16="http://schemas.microsoft.com/office/drawing/2014/main" id="{909A06A4-56A7-9DBB-38F9-83615DEE96E2}"/>
              </a:ext>
            </a:extLst>
          </p:cNvPr>
          <p:cNvPicPr>
            <a:picLocks noChangeAspect="1"/>
          </p:cNvPicPr>
          <p:nvPr/>
        </p:nvPicPr>
        <p:blipFill>
          <a:blip r:embed="rId2"/>
          <a:stretch>
            <a:fillRect/>
          </a:stretch>
        </p:blipFill>
        <p:spPr>
          <a:xfrm>
            <a:off x="2794147" y="2366327"/>
            <a:ext cx="5731510" cy="3222625"/>
          </a:xfrm>
          <a:prstGeom prst="rect">
            <a:avLst/>
          </a:prstGeom>
        </p:spPr>
      </p:pic>
    </p:spTree>
    <p:extLst>
      <p:ext uri="{BB962C8B-B14F-4D97-AF65-F5344CB8AC3E}">
        <p14:creationId xmlns:p14="http://schemas.microsoft.com/office/powerpoint/2010/main" val="2306199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374077"/>
          </a:xfrm>
          <a:prstGeom prst="rect">
            <a:avLst/>
          </a:prstGeom>
          <a:noFill/>
        </p:spPr>
        <p:txBody>
          <a:bodyPr wrap="square" rtlCol="0">
            <a:spAutoFit/>
          </a:body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EMPLOYEE LOGIN: </a:t>
            </a:r>
            <a:r>
              <a:rPr lang="en-IN" sz="1800" dirty="0">
                <a:effectLst/>
                <a:latin typeface="Calibri" panose="020F0502020204030204" pitchFamily="34" charset="0"/>
                <a:ea typeface="Calibri" panose="020F0502020204030204" pitchFamily="34" charset="0"/>
                <a:cs typeface="Times New Roman" panose="02020603050405020304" pitchFamily="18" charset="0"/>
              </a:rPr>
              <a:t> In this page employee can login here with their login details</a:t>
            </a:r>
          </a:p>
        </p:txBody>
      </p:sp>
      <p:pic>
        <p:nvPicPr>
          <p:cNvPr id="5" name="Picture 4">
            <a:extLst>
              <a:ext uri="{FF2B5EF4-FFF2-40B4-BE49-F238E27FC236}">
                <a16:creationId xmlns:a16="http://schemas.microsoft.com/office/drawing/2014/main" id="{EFD5A153-99B3-3F63-18A5-13ED4E9A1FAA}"/>
              </a:ext>
            </a:extLst>
          </p:cNvPr>
          <p:cNvPicPr>
            <a:picLocks noChangeAspect="1"/>
          </p:cNvPicPr>
          <p:nvPr/>
        </p:nvPicPr>
        <p:blipFill>
          <a:blip r:embed="rId2"/>
          <a:stretch>
            <a:fillRect/>
          </a:stretch>
        </p:blipFill>
        <p:spPr>
          <a:xfrm>
            <a:off x="2751943" y="2450734"/>
            <a:ext cx="5731510" cy="3222625"/>
          </a:xfrm>
          <a:prstGeom prst="rect">
            <a:avLst/>
          </a:prstGeom>
        </p:spPr>
      </p:pic>
    </p:spTree>
    <p:extLst>
      <p:ext uri="{BB962C8B-B14F-4D97-AF65-F5344CB8AC3E}">
        <p14:creationId xmlns:p14="http://schemas.microsoft.com/office/powerpoint/2010/main" val="33245447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AEEC7-535B-4C0A-70C8-C213751C22AA}"/>
              </a:ext>
            </a:extLst>
          </p:cNvPr>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3" name="TextBox 2">
            <a:extLst>
              <a:ext uri="{FF2B5EF4-FFF2-40B4-BE49-F238E27FC236}">
                <a16:creationId xmlns:a16="http://schemas.microsoft.com/office/drawing/2014/main" id="{BB215C0D-E8E5-9C7A-2C6D-51E62E786FE0}"/>
              </a:ext>
            </a:extLst>
          </p:cNvPr>
          <p:cNvSpPr txBox="1"/>
          <p:nvPr/>
        </p:nvSpPr>
        <p:spPr>
          <a:xfrm>
            <a:off x="1276865" y="1692618"/>
            <a:ext cx="9737124" cy="671915"/>
          </a:xfrm>
          <a:prstGeom prst="rect">
            <a:avLst/>
          </a:prstGeom>
          <a:noFill/>
        </p:spPr>
        <p:txBody>
          <a:bodyPr wrap="square" rtlCol="0">
            <a:spAutoFit/>
          </a:body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EMPLOYEE HOME : </a:t>
            </a:r>
            <a:r>
              <a:rPr lang="en-IN" sz="1800" dirty="0">
                <a:effectLst/>
                <a:latin typeface="Calibri" panose="020F0502020204030204" pitchFamily="34" charset="0"/>
                <a:ea typeface="Calibri" panose="020F0502020204030204" pitchFamily="34" charset="0"/>
                <a:cs typeface="Times New Roman" panose="02020603050405020304" pitchFamily="18" charset="0"/>
              </a:rPr>
              <a:t>Employee can complete the work given by hod and along with view feedbacks given by the students.</a:t>
            </a:r>
          </a:p>
        </p:txBody>
      </p:sp>
      <p:pic>
        <p:nvPicPr>
          <p:cNvPr id="4" name="Picture 3">
            <a:extLst>
              <a:ext uri="{FF2B5EF4-FFF2-40B4-BE49-F238E27FC236}">
                <a16:creationId xmlns:a16="http://schemas.microsoft.com/office/drawing/2014/main" id="{D2673351-3E2F-D1F8-4EE6-929E756D2416}"/>
              </a:ext>
            </a:extLst>
          </p:cNvPr>
          <p:cNvPicPr>
            <a:picLocks noChangeAspect="1"/>
          </p:cNvPicPr>
          <p:nvPr/>
        </p:nvPicPr>
        <p:blipFill>
          <a:blip r:embed="rId2"/>
          <a:stretch>
            <a:fillRect/>
          </a:stretch>
        </p:blipFill>
        <p:spPr>
          <a:xfrm>
            <a:off x="2836350" y="2464801"/>
            <a:ext cx="5731510" cy="3222625"/>
          </a:xfrm>
          <a:prstGeom prst="rect">
            <a:avLst/>
          </a:prstGeom>
        </p:spPr>
      </p:pic>
    </p:spTree>
    <p:extLst>
      <p:ext uri="{BB962C8B-B14F-4D97-AF65-F5344CB8AC3E}">
        <p14:creationId xmlns:p14="http://schemas.microsoft.com/office/powerpoint/2010/main" val="9958422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25D26-FF1E-8E16-3D71-3324F4A52622}"/>
              </a:ext>
            </a:extLst>
          </p:cNvPr>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3" name="TextBox 2">
            <a:extLst>
              <a:ext uri="{FF2B5EF4-FFF2-40B4-BE49-F238E27FC236}">
                <a16:creationId xmlns:a16="http://schemas.microsoft.com/office/drawing/2014/main" id="{AD01AB4E-BF3A-DF2F-B3F0-CD0C10B5CFE1}"/>
              </a:ext>
            </a:extLst>
          </p:cNvPr>
          <p:cNvSpPr txBox="1"/>
          <p:nvPr/>
        </p:nvSpPr>
        <p:spPr>
          <a:xfrm>
            <a:off x="1276865" y="1692618"/>
            <a:ext cx="9737124" cy="375552"/>
          </a:xfrm>
          <a:prstGeom prst="rect">
            <a:avLst/>
          </a:prstGeom>
          <a:noFill/>
        </p:spPr>
        <p:txBody>
          <a:bodyPr wrap="square" rtlCol="0">
            <a:spAutoFit/>
          </a:body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STUDENT REGISTER: </a:t>
            </a:r>
            <a:r>
              <a:rPr lang="en-IN" sz="1800" dirty="0">
                <a:effectLst/>
                <a:latin typeface="Calibri" panose="020F0502020204030204" pitchFamily="34" charset="0"/>
                <a:ea typeface="Calibri" panose="020F0502020204030204" pitchFamily="34" charset="0"/>
                <a:cs typeface="Times New Roman" panose="02020603050405020304" pitchFamily="18" charset="0"/>
              </a:rPr>
              <a:t> In this page student can register with required details</a:t>
            </a:r>
          </a:p>
        </p:txBody>
      </p:sp>
      <p:pic>
        <p:nvPicPr>
          <p:cNvPr id="4" name="Picture 3">
            <a:extLst>
              <a:ext uri="{FF2B5EF4-FFF2-40B4-BE49-F238E27FC236}">
                <a16:creationId xmlns:a16="http://schemas.microsoft.com/office/drawing/2014/main" id="{87305C68-3EDB-A097-F41B-0209BB7ED79A}"/>
              </a:ext>
            </a:extLst>
          </p:cNvPr>
          <p:cNvPicPr>
            <a:picLocks noChangeAspect="1"/>
          </p:cNvPicPr>
          <p:nvPr/>
        </p:nvPicPr>
        <p:blipFill>
          <a:blip r:embed="rId2"/>
          <a:stretch>
            <a:fillRect/>
          </a:stretch>
        </p:blipFill>
        <p:spPr>
          <a:xfrm>
            <a:off x="2973110" y="2364533"/>
            <a:ext cx="5731510" cy="3222625"/>
          </a:xfrm>
          <a:prstGeom prst="rect">
            <a:avLst/>
          </a:prstGeom>
        </p:spPr>
      </p:pic>
    </p:spTree>
    <p:extLst>
      <p:ext uri="{BB962C8B-B14F-4D97-AF65-F5344CB8AC3E}">
        <p14:creationId xmlns:p14="http://schemas.microsoft.com/office/powerpoint/2010/main" val="1976868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4" name="TextBox 3"/>
          <p:cNvSpPr txBox="1"/>
          <p:nvPr/>
        </p:nvSpPr>
        <p:spPr>
          <a:xfrm>
            <a:off x="1276865" y="1692618"/>
            <a:ext cx="9737124" cy="374077"/>
          </a:xfrm>
          <a:prstGeom prst="rect">
            <a:avLst/>
          </a:prstGeom>
          <a:noFill/>
        </p:spPr>
        <p:txBody>
          <a:bodyPr wrap="square" rtlCol="0">
            <a:spAutoFit/>
          </a:body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STUDENT LOGIN : </a:t>
            </a:r>
            <a:r>
              <a:rPr lang="en-IN" sz="1800" dirty="0">
                <a:effectLst/>
                <a:latin typeface="Calibri" panose="020F0502020204030204" pitchFamily="34" charset="0"/>
                <a:ea typeface="Calibri" panose="020F0502020204030204" pitchFamily="34" charset="0"/>
                <a:cs typeface="Times New Roman" panose="02020603050405020304" pitchFamily="18" charset="0"/>
              </a:rPr>
              <a:t>In this page student can login with their credentials.</a:t>
            </a:r>
          </a:p>
        </p:txBody>
      </p:sp>
      <p:pic>
        <p:nvPicPr>
          <p:cNvPr id="5" name="Picture 4">
            <a:extLst>
              <a:ext uri="{FF2B5EF4-FFF2-40B4-BE49-F238E27FC236}">
                <a16:creationId xmlns:a16="http://schemas.microsoft.com/office/drawing/2014/main" id="{364E6825-057E-A5E5-A124-D5B739FF28EB}"/>
              </a:ext>
            </a:extLst>
          </p:cNvPr>
          <p:cNvPicPr>
            <a:picLocks noChangeAspect="1"/>
          </p:cNvPicPr>
          <p:nvPr/>
        </p:nvPicPr>
        <p:blipFill>
          <a:blip r:embed="rId2"/>
          <a:stretch>
            <a:fillRect/>
          </a:stretch>
        </p:blipFill>
        <p:spPr>
          <a:xfrm>
            <a:off x="2681605" y="2521072"/>
            <a:ext cx="5731510" cy="3222625"/>
          </a:xfrm>
          <a:prstGeom prst="rect">
            <a:avLst/>
          </a:prstGeom>
        </p:spPr>
      </p:pic>
    </p:spTree>
    <p:extLst>
      <p:ext uri="{BB962C8B-B14F-4D97-AF65-F5344CB8AC3E}">
        <p14:creationId xmlns:p14="http://schemas.microsoft.com/office/powerpoint/2010/main" val="1035340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9DF34-C6B5-B90F-E245-0B6879E599E0}"/>
              </a:ext>
            </a:extLst>
          </p:cNvPr>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3" name="TextBox 2">
            <a:extLst>
              <a:ext uri="{FF2B5EF4-FFF2-40B4-BE49-F238E27FC236}">
                <a16:creationId xmlns:a16="http://schemas.microsoft.com/office/drawing/2014/main" id="{47490D55-2A41-A385-545C-477491CE4A50}"/>
              </a:ext>
            </a:extLst>
          </p:cNvPr>
          <p:cNvSpPr txBox="1"/>
          <p:nvPr/>
        </p:nvSpPr>
        <p:spPr>
          <a:xfrm>
            <a:off x="1276865" y="1692618"/>
            <a:ext cx="9737124" cy="374077"/>
          </a:xfrm>
          <a:prstGeom prst="rect">
            <a:avLst/>
          </a:prstGeom>
          <a:noFill/>
        </p:spPr>
        <p:txBody>
          <a:bodyPr wrap="square" rtlCol="0">
            <a:spAutoFit/>
          </a:body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VIEW PROGRESS : </a:t>
            </a:r>
            <a:r>
              <a:rPr lang="en-IN" sz="1800" dirty="0">
                <a:effectLst/>
                <a:latin typeface="Calibri" panose="020F0502020204030204" pitchFamily="34" charset="0"/>
                <a:ea typeface="Calibri" panose="020F0502020204030204" pitchFamily="34" charset="0"/>
                <a:cs typeface="Times New Roman" panose="02020603050405020304" pitchFamily="18" charset="0"/>
              </a:rPr>
              <a:t> In this page student can view employee progress.</a:t>
            </a:r>
          </a:p>
        </p:txBody>
      </p:sp>
      <p:pic>
        <p:nvPicPr>
          <p:cNvPr id="4" name="Picture 3">
            <a:extLst>
              <a:ext uri="{FF2B5EF4-FFF2-40B4-BE49-F238E27FC236}">
                <a16:creationId xmlns:a16="http://schemas.microsoft.com/office/drawing/2014/main" id="{51B30696-EA5E-14C3-8419-8078F09B5C1D}"/>
              </a:ext>
            </a:extLst>
          </p:cNvPr>
          <p:cNvPicPr>
            <a:picLocks noChangeAspect="1"/>
          </p:cNvPicPr>
          <p:nvPr/>
        </p:nvPicPr>
        <p:blipFill>
          <a:blip r:embed="rId2"/>
          <a:stretch>
            <a:fillRect/>
          </a:stretch>
        </p:blipFill>
        <p:spPr>
          <a:xfrm>
            <a:off x="2766011" y="2289116"/>
            <a:ext cx="5731510" cy="3222625"/>
          </a:xfrm>
          <a:prstGeom prst="rect">
            <a:avLst/>
          </a:prstGeom>
        </p:spPr>
      </p:pic>
    </p:spTree>
    <p:extLst>
      <p:ext uri="{BB962C8B-B14F-4D97-AF65-F5344CB8AC3E}">
        <p14:creationId xmlns:p14="http://schemas.microsoft.com/office/powerpoint/2010/main" val="1156875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3EF3A-5526-9C88-169B-A852D21FE0D9}"/>
              </a:ext>
            </a:extLst>
          </p:cNvPr>
          <p:cNvSpPr txBox="1"/>
          <p:nvPr/>
        </p:nvSpPr>
        <p:spPr>
          <a:xfrm>
            <a:off x="1540531" y="539319"/>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OUTPUT SCREENS</a:t>
            </a:r>
          </a:p>
        </p:txBody>
      </p:sp>
      <p:sp>
        <p:nvSpPr>
          <p:cNvPr id="3" name="TextBox 2">
            <a:extLst>
              <a:ext uri="{FF2B5EF4-FFF2-40B4-BE49-F238E27FC236}">
                <a16:creationId xmlns:a16="http://schemas.microsoft.com/office/drawing/2014/main" id="{081D445F-CB31-25A1-F09C-A6B7250151D4}"/>
              </a:ext>
            </a:extLst>
          </p:cNvPr>
          <p:cNvSpPr txBox="1"/>
          <p:nvPr/>
        </p:nvSpPr>
        <p:spPr>
          <a:xfrm>
            <a:off x="1276865" y="1692618"/>
            <a:ext cx="9737124" cy="374077"/>
          </a:xfrm>
          <a:prstGeom prst="rect">
            <a:avLst/>
          </a:prstGeom>
          <a:noFill/>
        </p:spPr>
        <p:txBody>
          <a:bodyPr wrap="square" rtlCol="0">
            <a:spAutoFit/>
          </a:bodyPr>
          <a:lstStyle/>
          <a:p>
            <a:pPr>
              <a:lnSpc>
                <a:spcPct val="107000"/>
              </a:lnSpc>
              <a:spcAft>
                <a:spcPts val="800"/>
              </a:spcAf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FEEDBACK: </a:t>
            </a:r>
            <a:r>
              <a:rPr lang="en-IN" sz="1800" dirty="0">
                <a:effectLst/>
                <a:latin typeface="Calibri" panose="020F0502020204030204" pitchFamily="34" charset="0"/>
                <a:ea typeface="Calibri" panose="020F0502020204030204" pitchFamily="34" charset="0"/>
                <a:cs typeface="Times New Roman" panose="02020603050405020304" pitchFamily="18" charset="0"/>
              </a:rPr>
              <a:t> In this page student can give feedback with a particular employee.</a:t>
            </a:r>
          </a:p>
        </p:txBody>
      </p:sp>
      <p:pic>
        <p:nvPicPr>
          <p:cNvPr id="4" name="Picture 3">
            <a:extLst>
              <a:ext uri="{FF2B5EF4-FFF2-40B4-BE49-F238E27FC236}">
                <a16:creationId xmlns:a16="http://schemas.microsoft.com/office/drawing/2014/main" id="{8AA67465-DF1E-59C2-0D56-4A9AE7D334DD}"/>
              </a:ext>
            </a:extLst>
          </p:cNvPr>
          <p:cNvPicPr>
            <a:picLocks noChangeAspect="1"/>
          </p:cNvPicPr>
          <p:nvPr/>
        </p:nvPicPr>
        <p:blipFill>
          <a:blip r:embed="rId2"/>
          <a:stretch>
            <a:fillRect/>
          </a:stretch>
        </p:blipFill>
        <p:spPr>
          <a:xfrm>
            <a:off x="2973110" y="2422598"/>
            <a:ext cx="5731510" cy="3222625"/>
          </a:xfrm>
          <a:prstGeom prst="rect">
            <a:avLst/>
          </a:prstGeom>
        </p:spPr>
      </p:pic>
    </p:spTree>
    <p:extLst>
      <p:ext uri="{BB962C8B-B14F-4D97-AF65-F5344CB8AC3E}">
        <p14:creationId xmlns:p14="http://schemas.microsoft.com/office/powerpoint/2010/main" val="13358692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62B7449-D4D6-60D1-FBC2-997CBC2B5AC9}"/>
              </a:ext>
            </a:extLst>
          </p:cNvPr>
          <p:cNvSpPr txBox="1"/>
          <p:nvPr/>
        </p:nvSpPr>
        <p:spPr>
          <a:xfrm>
            <a:off x="1720523" y="682580"/>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REFERENCES</a:t>
            </a:r>
            <a:endParaRPr lang="en-US" sz="3600" b="1" dirty="0"/>
          </a:p>
        </p:txBody>
      </p:sp>
      <p:sp>
        <p:nvSpPr>
          <p:cNvPr id="7" name="TextBox 6">
            <a:extLst>
              <a:ext uri="{FF2B5EF4-FFF2-40B4-BE49-F238E27FC236}">
                <a16:creationId xmlns:a16="http://schemas.microsoft.com/office/drawing/2014/main" id="{3CF39432-05F1-E651-CB2E-9B1648EB528F}"/>
              </a:ext>
            </a:extLst>
          </p:cNvPr>
          <p:cNvSpPr txBox="1"/>
          <p:nvPr/>
        </p:nvSpPr>
        <p:spPr>
          <a:xfrm>
            <a:off x="1736034" y="1669773"/>
            <a:ext cx="9568069" cy="3853876"/>
          </a:xfrm>
          <a:prstGeom prst="rect">
            <a:avLst/>
          </a:prstGeom>
          <a:noFill/>
        </p:spPr>
        <p:txBody>
          <a:bodyPr wrap="square">
            <a:spAutoFit/>
          </a:bodyPr>
          <a:lstStyle/>
          <a:p>
            <a:pPr algn="just">
              <a:lnSpc>
                <a:spcPct val="150000"/>
              </a:lnSpc>
              <a:spcAft>
                <a:spcPts val="1875"/>
              </a:spcAft>
            </a:pPr>
            <a:r>
              <a:rPr lang="en-US" sz="1800" dirty="0">
                <a:solidFill>
                  <a:srgbClr val="000000"/>
                </a:solidFill>
                <a:effectLst/>
                <a:latin typeface="Times New Roman" panose="02020603050405020304" pitchFamily="18" charset="0"/>
                <a:ea typeface="Times New Roman" panose="02020603050405020304" pitchFamily="18" charset="0"/>
              </a:rPr>
              <a:t>[1] C. Emery, Tracy R. Kramer and Robert G. Tian, Return to academics standards: a critique of student evaluations of teaching effectiveness, Quality Assurance in Education, vol. II, no. 1, pp. 37-46, 2003.</a:t>
            </a:r>
            <a:endParaRPr lang="en-IN" sz="1800" dirty="0">
              <a:effectLst/>
              <a:latin typeface="Times New Roman" panose="02020603050405020304" pitchFamily="18" charset="0"/>
              <a:ea typeface="Times New Roman" panose="02020603050405020304" pitchFamily="18" charset="0"/>
            </a:endParaRPr>
          </a:p>
          <a:p>
            <a:pPr algn="just">
              <a:lnSpc>
                <a:spcPct val="150000"/>
              </a:lnSpc>
              <a:spcAft>
                <a:spcPts val="1875"/>
              </a:spcAft>
            </a:pPr>
            <a:r>
              <a:rPr lang="en-US" sz="1800" dirty="0">
                <a:solidFill>
                  <a:srgbClr val="000000"/>
                </a:solidFill>
                <a:effectLst/>
                <a:latin typeface="Times New Roman" panose="02020603050405020304" pitchFamily="18" charset="0"/>
                <a:ea typeface="Times New Roman" panose="02020603050405020304" pitchFamily="18" charset="0"/>
              </a:rPr>
              <a:t>[2] J. T. E. Richardson, "Instruments for obtaining student feedback: a review of the literature", Assessment &amp; Evaluation in Higher Education, vol. 30, no. 4, pp. 387-415, 2005.</a:t>
            </a:r>
            <a:endParaRPr lang="en-IN" sz="1800" dirty="0">
              <a:effectLst/>
              <a:latin typeface="Times New Roman" panose="02020603050405020304" pitchFamily="18" charset="0"/>
              <a:ea typeface="Times New Roman" panose="02020603050405020304" pitchFamily="18" charset="0"/>
            </a:endParaRPr>
          </a:p>
          <a:p>
            <a:pPr algn="just">
              <a:lnSpc>
                <a:spcPct val="150000"/>
              </a:lnSpc>
              <a:spcAft>
                <a:spcPts val="1875"/>
              </a:spcAft>
            </a:pPr>
            <a:r>
              <a:rPr lang="en-US" sz="1800" dirty="0">
                <a:solidFill>
                  <a:srgbClr val="000000"/>
                </a:solidFill>
                <a:effectLst/>
                <a:latin typeface="Times New Roman" panose="02020603050405020304" pitchFamily="18" charset="0"/>
                <a:ea typeface="Times New Roman" panose="02020603050405020304" pitchFamily="18" charset="0"/>
              </a:rPr>
              <a:t>[3]  A. M. </a:t>
            </a:r>
            <a:r>
              <a:rPr lang="en-US" sz="1800" dirty="0" err="1">
                <a:solidFill>
                  <a:srgbClr val="000000"/>
                </a:solidFill>
                <a:effectLst/>
                <a:latin typeface="Times New Roman" panose="02020603050405020304" pitchFamily="18" charset="0"/>
                <a:ea typeface="Times New Roman" panose="02020603050405020304" pitchFamily="18" charset="0"/>
              </a:rPr>
              <a:t>Zapalska</a:t>
            </a:r>
            <a:r>
              <a:rPr lang="en-US" sz="1800" dirty="0">
                <a:solidFill>
                  <a:srgbClr val="000000"/>
                </a:solidFill>
                <a:effectLst/>
                <a:latin typeface="Times New Roman" panose="02020603050405020304" pitchFamily="18" charset="0"/>
                <a:ea typeface="Times New Roman" panose="02020603050405020304" pitchFamily="18" charset="0"/>
              </a:rPr>
              <a:t>, M. N. Bugaj, F. </a:t>
            </a:r>
            <a:r>
              <a:rPr lang="en-US" sz="1800" dirty="0" err="1">
                <a:solidFill>
                  <a:srgbClr val="000000"/>
                </a:solidFill>
                <a:effectLst/>
                <a:latin typeface="Times New Roman" panose="02020603050405020304" pitchFamily="18" charset="0"/>
                <a:ea typeface="Times New Roman" panose="02020603050405020304" pitchFamily="18" charset="0"/>
              </a:rPr>
              <a:t>Flanegin</a:t>
            </a:r>
            <a:r>
              <a:rPr lang="en-US" sz="1800" dirty="0">
                <a:solidFill>
                  <a:srgbClr val="000000"/>
                </a:solidFill>
                <a:effectLst/>
                <a:latin typeface="Times New Roman" panose="02020603050405020304" pitchFamily="18" charset="0"/>
                <a:ea typeface="Times New Roman" panose="02020603050405020304" pitchFamily="18" charset="0"/>
              </a:rPr>
              <a:t> and D. Rudd, "Student feedback on distance learning with the use of WebCT", Computers in Higher Education Economics Review, vol. 16, no. 1, pp. 10-14, 2004.</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654720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80721" y="1565190"/>
            <a:ext cx="9533268" cy="4969117"/>
          </a:xfrm>
          <a:prstGeom prst="rect">
            <a:avLst/>
          </a:prstGeom>
        </p:spPr>
        <p:txBody>
          <a:bodyPr wrap="square">
            <a:spAutoFit/>
          </a:bodyPr>
          <a:lstStyle/>
          <a:p>
            <a:pPr algn="just">
              <a:lnSpc>
                <a:spcPct val="150000"/>
              </a:lnSpc>
              <a:spcAft>
                <a:spcPts val="1875"/>
              </a:spcAft>
            </a:pPr>
            <a:r>
              <a:rPr lang="en-US" sz="1800" dirty="0">
                <a:solidFill>
                  <a:srgbClr val="000000"/>
                </a:solidFill>
                <a:effectLst/>
                <a:latin typeface="Times New Roman" panose="02020603050405020304" pitchFamily="18" charset="0"/>
                <a:ea typeface="Times New Roman" panose="02020603050405020304" pitchFamily="18" charset="0"/>
              </a:rPr>
              <a:t>[4] T. </a:t>
            </a:r>
            <a:r>
              <a:rPr lang="en-US" sz="1800" dirty="0" err="1">
                <a:solidFill>
                  <a:srgbClr val="000000"/>
                </a:solidFill>
                <a:effectLst/>
                <a:latin typeface="Times New Roman" panose="02020603050405020304" pitchFamily="18" charset="0"/>
                <a:ea typeface="Times New Roman" panose="02020603050405020304" pitchFamily="18" charset="0"/>
              </a:rPr>
              <a:t>Zarraonandia</a:t>
            </a:r>
            <a:r>
              <a:rPr lang="en-US" sz="1800" dirty="0">
                <a:solidFill>
                  <a:srgbClr val="000000"/>
                </a:solidFill>
                <a:effectLst/>
                <a:latin typeface="Times New Roman" panose="02020603050405020304" pitchFamily="18" charset="0"/>
                <a:ea typeface="Times New Roman" panose="02020603050405020304" pitchFamily="18" charset="0"/>
              </a:rPr>
              <a:t>, P. Díaz, Á. Montero, I. </a:t>
            </a:r>
            <a:r>
              <a:rPr lang="en-US" sz="1800" dirty="0" err="1">
                <a:solidFill>
                  <a:srgbClr val="000000"/>
                </a:solidFill>
                <a:effectLst/>
                <a:latin typeface="Times New Roman" panose="02020603050405020304" pitchFamily="18" charset="0"/>
                <a:ea typeface="Times New Roman" panose="02020603050405020304" pitchFamily="18" charset="0"/>
              </a:rPr>
              <a:t>Aedo</a:t>
            </a:r>
            <a:r>
              <a:rPr lang="en-US" sz="1800" dirty="0">
                <a:solidFill>
                  <a:srgbClr val="000000"/>
                </a:solidFill>
                <a:effectLst/>
                <a:latin typeface="Times New Roman" panose="02020603050405020304" pitchFamily="18" charset="0"/>
                <a:ea typeface="Times New Roman" panose="02020603050405020304" pitchFamily="18" charset="0"/>
              </a:rPr>
              <a:t> and T. </a:t>
            </a:r>
            <a:r>
              <a:rPr lang="en-US" sz="1800" dirty="0" err="1">
                <a:solidFill>
                  <a:srgbClr val="000000"/>
                </a:solidFill>
                <a:effectLst/>
                <a:latin typeface="Times New Roman" panose="02020603050405020304" pitchFamily="18" charset="0"/>
                <a:ea typeface="Times New Roman" panose="02020603050405020304" pitchFamily="18" charset="0"/>
              </a:rPr>
              <a:t>Onorati</a:t>
            </a:r>
            <a:r>
              <a:rPr lang="en-US" sz="1800" dirty="0">
                <a:solidFill>
                  <a:srgbClr val="000000"/>
                </a:solidFill>
                <a:effectLst/>
                <a:latin typeface="Times New Roman" panose="02020603050405020304" pitchFamily="18" charset="0"/>
                <a:ea typeface="Times New Roman" panose="02020603050405020304" pitchFamily="18" charset="0"/>
              </a:rPr>
              <a:t>, "Using a Google Glass-based Classroom Feedback System to improve students to teacher communication", IEEE Access, vol. 7, pp. 16837-16846, 2019.</a:t>
            </a:r>
            <a:endParaRPr lang="en-IN" sz="1800" dirty="0">
              <a:effectLst/>
              <a:latin typeface="Times New Roman" panose="02020603050405020304" pitchFamily="18" charset="0"/>
              <a:ea typeface="Times New Roman" panose="02020603050405020304" pitchFamily="18" charset="0"/>
            </a:endParaRPr>
          </a:p>
          <a:p>
            <a:pPr algn="just">
              <a:lnSpc>
                <a:spcPct val="150000"/>
              </a:lnSpc>
              <a:spcAft>
                <a:spcPts val="1875"/>
              </a:spcAft>
            </a:pPr>
            <a:r>
              <a:rPr lang="en-US" sz="1800" dirty="0">
                <a:solidFill>
                  <a:srgbClr val="000000"/>
                </a:solidFill>
                <a:effectLst/>
                <a:latin typeface="Times New Roman" panose="02020603050405020304" pitchFamily="18" charset="0"/>
                <a:ea typeface="Times New Roman" panose="02020603050405020304" pitchFamily="18" charset="0"/>
              </a:rPr>
              <a:t> [5] V. Rivera-Pelayo, J. Munk, V. Zacharias and S. Braun, "Live interest meter: learning from quantified feedback in mass lectures", Proceedings of the Third International Conference on Learning Analytics and Knowledge, pp. 23-27, 2013.</a:t>
            </a:r>
            <a:endParaRPr lang="en-IN" sz="1800" dirty="0">
              <a:effectLst/>
              <a:latin typeface="Times New Roman" panose="02020603050405020304" pitchFamily="18" charset="0"/>
              <a:ea typeface="Times New Roman" panose="02020603050405020304" pitchFamily="18" charset="0"/>
            </a:endParaRPr>
          </a:p>
          <a:p>
            <a:pPr algn="just">
              <a:lnSpc>
                <a:spcPct val="150000"/>
              </a:lnSpc>
              <a:spcAft>
                <a:spcPts val="1875"/>
              </a:spcAft>
            </a:pPr>
            <a:r>
              <a:rPr lang="en-US" sz="1800" dirty="0">
                <a:solidFill>
                  <a:srgbClr val="000000"/>
                </a:solidFill>
                <a:effectLst/>
                <a:latin typeface="Times New Roman" panose="02020603050405020304" pitchFamily="18" charset="0"/>
                <a:ea typeface="Times New Roman" panose="02020603050405020304" pitchFamily="18" charset="0"/>
              </a:rPr>
              <a:t> [6] R. Anderson, T. </a:t>
            </a:r>
            <a:r>
              <a:rPr lang="en-US" sz="1800" dirty="0" err="1">
                <a:solidFill>
                  <a:srgbClr val="000000"/>
                </a:solidFill>
                <a:effectLst/>
                <a:latin typeface="Times New Roman" panose="02020603050405020304" pitchFamily="18" charset="0"/>
                <a:ea typeface="Times New Roman" panose="02020603050405020304" pitchFamily="18" charset="0"/>
              </a:rPr>
              <a:t>VanDeGrift</a:t>
            </a:r>
            <a:r>
              <a:rPr lang="en-US" sz="1800" dirty="0">
                <a:solidFill>
                  <a:srgbClr val="000000"/>
                </a:solidFill>
                <a:effectLst/>
                <a:latin typeface="Times New Roman" panose="02020603050405020304" pitchFamily="18" charset="0"/>
                <a:ea typeface="Times New Roman" panose="02020603050405020304" pitchFamily="18" charset="0"/>
              </a:rPr>
              <a:t>, S. A. Wolfman, K. Yasuhara and R. Anderson, "Interaction patterns with a classroom feedback system: making time for feedback" in CHI’03 Extended Abstracts on Human Factors in Computing Systems, pp. 880-881, 2003.</a:t>
            </a:r>
            <a:endParaRPr lang="en-IN" sz="1800" dirty="0">
              <a:effectLst/>
              <a:latin typeface="Times New Roman" panose="02020603050405020304" pitchFamily="18" charset="0"/>
              <a:ea typeface="Times New Roman" panose="02020603050405020304" pitchFamily="18" charset="0"/>
            </a:endParaRPr>
          </a:p>
          <a:p>
            <a:pPr algn="just">
              <a:lnSpc>
                <a:spcPct val="150000"/>
              </a:lnSpc>
            </a:pPr>
            <a:endParaRPr lang="en-US" sz="2000" dirty="0">
              <a:latin typeface="Times New Roman" panose="02020603050405020304" pitchFamily="18" charset="0"/>
              <a:cs typeface="Times New Roman" panose="02020603050405020304" pitchFamily="18" charset="0"/>
            </a:endParaRPr>
          </a:p>
        </p:txBody>
      </p:sp>
      <p:sp>
        <p:nvSpPr>
          <p:cNvPr id="3" name="Title 1"/>
          <p:cNvSpPr txBox="1"/>
          <p:nvPr/>
        </p:nvSpPr>
        <p:spPr>
          <a:xfrm>
            <a:off x="1720523" y="682580"/>
            <a:ext cx="8596668" cy="684901"/>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dirty="0">
                <a:latin typeface="Times New Roman" panose="02020603050405020304" pitchFamily="18" charset="0"/>
                <a:cs typeface="Times New Roman" panose="02020603050405020304" pitchFamily="18" charset="0"/>
              </a:rPr>
              <a:t>REFERENCES</a:t>
            </a:r>
            <a:endParaRPr lang="en-US" sz="36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1606587" y="83202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PROBLEM STATEMENT</a:t>
            </a:r>
          </a:p>
        </p:txBody>
      </p:sp>
      <p:sp>
        <p:nvSpPr>
          <p:cNvPr id="4" name="TextBox 3"/>
          <p:cNvSpPr txBox="1"/>
          <p:nvPr/>
        </p:nvSpPr>
        <p:spPr>
          <a:xfrm>
            <a:off x="1771135" y="1911179"/>
            <a:ext cx="9045146" cy="1889620"/>
          </a:xfrm>
          <a:prstGeom prst="rect">
            <a:avLst/>
          </a:prstGeom>
          <a:noFill/>
        </p:spPr>
        <p:txBody>
          <a:bodyPr wrap="square" rtlCol="0">
            <a:spAutoFit/>
          </a:bodyPr>
          <a:lstStyle/>
          <a:p>
            <a:pPr algn="just">
              <a:lnSpc>
                <a:spcPct val="150000"/>
              </a:lnSpc>
              <a:spcAft>
                <a:spcPts val="800"/>
              </a:spcAft>
            </a:pPr>
            <a:r>
              <a:rPr lang="en-US" sz="2000" dirty="0">
                <a:effectLst/>
                <a:latin typeface="Times New Roman" panose="02020603050405020304" pitchFamily="18" charset="0"/>
                <a:ea typeface="Times New Roman" panose="02020603050405020304" pitchFamily="18" charset="0"/>
              </a:rPr>
              <a:t>employee dashboard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is software developed for getting feedbacks from students. It facilitates to access the feedback information of a particular faculty . By just a click on the mouse, the system will be able to produce the feedback report thus reducing the need for asking student manually in the class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73456" y="2045977"/>
            <a:ext cx="8607380" cy="4858831"/>
          </a:xfrm>
          <a:prstGeom prst="rect">
            <a:avLst/>
          </a:prstGeom>
        </p:spPr>
        <p:txBody>
          <a:bodyPr wrap="square">
            <a:spAutoFit/>
          </a:bodyPr>
          <a:lstStyle/>
          <a:p>
            <a:pPr algn="just">
              <a:lnSpc>
                <a:spcPct val="150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Motivation:-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Now a days faculty who are giving lecture in classes don’t know how student were feeling about hos class. If faculty want feedbacks, he can ask directly to the students but whenever directly asking feedbacks will come from students not properly. Here in this project student can give feedback in online directly particular faculty. </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Scope:-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the scope of a subject feedback management system may vary depending on the specific needs and requirements of educational institutions, but it should aim to provide an efficient and effective solution for collecting, analyzing, and managing feedback from students to improve the quality of education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endParaRPr lang="en-IN" sz="2000" dirty="0">
              <a:effectLst/>
              <a:latin typeface="Times New Roman" panose="02020603050405020304" pitchFamily="18" charset="0"/>
              <a:ea typeface="Times New Roman" panose="02020603050405020304" pitchFamily="18" charset="0"/>
            </a:endParaRPr>
          </a:p>
        </p:txBody>
      </p:sp>
      <p:sp>
        <p:nvSpPr>
          <p:cNvPr id="3" name="Title 1"/>
          <p:cNvSpPr txBox="1"/>
          <p:nvPr/>
        </p:nvSpPr>
        <p:spPr>
          <a:xfrm>
            <a:off x="1647776" y="81442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SCOPE AND MOTIVATION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00432" y="1664043"/>
            <a:ext cx="9753600" cy="5274329"/>
          </a:xfrm>
          <a:prstGeom prst="rect">
            <a:avLst/>
          </a:prstGeom>
        </p:spPr>
        <p:txBody>
          <a:bodyPr wrap="square">
            <a:spAutoFit/>
          </a:bodyPr>
          <a:lstStyle/>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today's fast-paced and dynamic work environment, organizations are continually seeking innovative ways to streamline operations, enhance collaboration, and empower their workforce. One such solution that has gained significant traction is the implementation of an employee dashboard. The employee dashboard serves as a digital cockpit, providing employees with a consolidated and user-friendly platform to access crucial information, monitor performance metrics, manage tasks, and engage with their colleagues.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As businesses grow and adapt to changing market landscapes, the need for efficient communication, data-driven insights, and seamless task management becomes paramount. Traditional methods of disseminating information and managing tasks often lead to fragmentation and inefficiencies, hindering both individual productivity and overall team cohesion. The employee dashboard addresses these challenges by centralizing essential data, tools, and resources in a single, accessible location.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50000"/>
              </a:lnSpc>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
        <p:nvSpPr>
          <p:cNvPr id="3" name="Title 1"/>
          <p:cNvSpPr txBox="1"/>
          <p:nvPr/>
        </p:nvSpPr>
        <p:spPr>
          <a:xfrm>
            <a:off x="1672490" y="591998"/>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INTRODUCTION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1499495" y="486030"/>
            <a:ext cx="8596668" cy="930878"/>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lvl="2" algn="ctr">
              <a:lnSpc>
                <a:spcPct val="170000"/>
              </a:lnSpc>
            </a:pPr>
            <a:r>
              <a:rPr lang="en-US" sz="3600" b="1" dirty="0">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id="{93429402-24E5-5A53-B4BA-88CF5EF5499F}"/>
              </a:ext>
            </a:extLst>
          </p:cNvPr>
          <p:cNvSpPr txBox="1"/>
          <p:nvPr/>
        </p:nvSpPr>
        <p:spPr>
          <a:xfrm>
            <a:off x="2119745" y="2202872"/>
            <a:ext cx="8742219" cy="3517373"/>
          </a:xfrm>
          <a:prstGeom prst="rect">
            <a:avLst/>
          </a:prstGeom>
          <a:noFill/>
        </p:spPr>
        <p:txBody>
          <a:bodyPr wrap="square">
            <a:spAutoFit/>
          </a:bodyPr>
          <a:lstStyle/>
          <a:p>
            <a:pPr marL="342900" indent="-342900" algn="just">
              <a:lnSpc>
                <a:spcPct val="150000"/>
              </a:lnSpc>
              <a:spcAft>
                <a:spcPts val="800"/>
              </a:spcAft>
              <a:buFont typeface="Wingdings" panose="05000000000000000000" pitchFamily="2" charset="2"/>
              <a:buChar char="Ø"/>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This project aims to develop and implement an advanced employee dashboard tailored to the unique needs of our organization. By leveraging cutting-edge technologies and intuitive design principles, the dashboard will revolutionize how our employees interact with information, collaborate with team members, and track their progress. This project holds the potential to not only boost operational efficiency and employee satisfaction but also contribute to informed decision-making by providing real-time insights into performance trends and key metrics.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50000"/>
              </a:lnSpc>
              <a:spcAft>
                <a:spcPts val="800"/>
              </a:spcAft>
              <a:buFont typeface="Wingdings" panose="05000000000000000000" pitchFamily="2" charset="2"/>
              <a:buChar char="Ø"/>
            </a:pP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363</TotalTime>
  <Words>2900</Words>
  <Application>Microsoft Office PowerPoint</Application>
  <PresentationFormat>Widescreen</PresentationFormat>
  <Paragraphs>218</Paragraphs>
  <Slides>58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Garamond</vt:lpstr>
      <vt:lpstr>Times New Roman</vt:lpstr>
      <vt:lpstr>Wingdings</vt:lpstr>
      <vt:lpstr>Wingdings 3</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PREETHI DESAI</dc:creator>
  <cp:lastModifiedBy>Chella Narasimhulu</cp:lastModifiedBy>
  <cp:revision>161</cp:revision>
  <dcterms:created xsi:type="dcterms:W3CDTF">2022-11-19T11:35:00Z</dcterms:created>
  <dcterms:modified xsi:type="dcterms:W3CDTF">2023-08-16T13:06:37Z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A1EC5F6991B543508BE3500887CC9BF4</vt:lpwstr>
  </property>
  <property fmtid="{D5CDD505-2E9C-101B-9397-08002B2CF9AE}" pid="3" name="KSOProductBuildVer">
    <vt:lpwstr>1033-11.2.0.11417</vt:lpwstr>
  </property>
</Properties>
</file>